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9"/>
  </p:notesMasterIdLst>
  <p:sldIdLst>
    <p:sldId id="256" r:id="rId4"/>
    <p:sldId id="261" r:id="rId5"/>
    <p:sldId id="264" r:id="rId6"/>
    <p:sldId id="271" r:id="rId7"/>
    <p:sldId id="265" r:id="rId8"/>
    <p:sldId id="301" r:id="rId9"/>
    <p:sldId id="279"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283" r:id="rId29"/>
    <p:sldId id="294" r:id="rId30"/>
    <p:sldId id="281" r:id="rId31"/>
    <p:sldId id="287" r:id="rId32"/>
    <p:sldId id="285" r:id="rId33"/>
    <p:sldId id="270" r:id="rId34"/>
    <p:sldId id="278" r:id="rId35"/>
    <p:sldId id="284" r:id="rId36"/>
    <p:sldId id="320" r:id="rId37"/>
    <p:sldId id="321" r:id="rId3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1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2" autoAdjust="0"/>
    <p:restoredTop sz="94660"/>
  </p:normalViewPr>
  <p:slideViewPr>
    <p:cSldViewPr>
      <p:cViewPr varScale="1">
        <p:scale>
          <a:sx n="92" d="100"/>
          <a:sy n="92" d="100"/>
        </p:scale>
        <p:origin x="96" y="210"/>
      </p:cViewPr>
      <p:guideLst>
        <p:guide orient="horz" pos="1620"/>
        <p:guide pos="2880"/>
        <p:guide orient="horz" pos="19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44AD1-7E96-455A-8C7F-605A7DD0F917}" type="datetimeFigureOut">
              <a:rPr lang="en-US" smtClean="0"/>
              <a:t>10/24/2022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DC514-9E28-441F-BF04-3DE8912E9F4E}" type="slidenum">
              <a:rPr lang="en-US" smtClean="0"/>
              <a:t>‹#›</a:t>
            </a:fld>
            <a:endParaRPr lang="en-US"/>
          </a:p>
        </p:txBody>
      </p:sp>
    </p:spTree>
    <p:extLst>
      <p:ext uri="{BB962C8B-B14F-4D97-AF65-F5344CB8AC3E}">
        <p14:creationId xmlns:p14="http://schemas.microsoft.com/office/powerpoint/2010/main" val="15490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9EDC514-9E28-441F-BF04-3DE8912E9F4E}" type="slidenum">
              <a:rPr lang="en-US" smtClean="0"/>
              <a:t>28</a:t>
            </a:fld>
            <a:endParaRPr lang="en-US"/>
          </a:p>
        </p:txBody>
      </p:sp>
    </p:spTree>
    <p:extLst>
      <p:ext uri="{BB962C8B-B14F-4D97-AF65-F5344CB8AC3E}">
        <p14:creationId xmlns:p14="http://schemas.microsoft.com/office/powerpoint/2010/main" val="3008970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32</a:t>
            </a:fld>
            <a:endParaRPr lang="en-US"/>
          </a:p>
        </p:txBody>
      </p:sp>
    </p:spTree>
    <p:extLst>
      <p:ext uri="{BB962C8B-B14F-4D97-AF65-F5344CB8AC3E}">
        <p14:creationId xmlns:p14="http://schemas.microsoft.com/office/powerpoint/2010/main" val="3676633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003798"/>
            <a:ext cx="4032448" cy="1152129"/>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dirty="0">
                <a:ea typeface="맑은 고딕" pitchFamily="50" charset="-127"/>
              </a:rPr>
              <a:t>FREE PPT </a:t>
            </a:r>
          </a:p>
          <a:p>
            <a:pPr lvl="0"/>
            <a:r>
              <a:rPr lang="en-US" altLang="ko-KR" dirty="0">
                <a:ea typeface="맑은 고딕" pitchFamily="50" charset="-127"/>
              </a:rPr>
              <a:t>TEMPLATES</a:t>
            </a:r>
            <a:endParaRPr lang="en-US" altLang="ko-KR" dirty="0"/>
          </a:p>
        </p:txBody>
      </p:sp>
      <p:sp>
        <p:nvSpPr>
          <p:cNvPr id="11" name="Text Placeholder 9"/>
          <p:cNvSpPr>
            <a:spLocks noGrp="1"/>
          </p:cNvSpPr>
          <p:nvPr>
            <p:ph type="body" sz="quarter" idx="11" hasCustomPrompt="1"/>
          </p:nvPr>
        </p:nvSpPr>
        <p:spPr>
          <a:xfrm>
            <a:off x="395388" y="4155926"/>
            <a:ext cx="4032448" cy="576064"/>
          </a:xfrm>
          <a:prstGeom prst="rect">
            <a:avLst/>
          </a:prstGeom>
        </p:spPr>
        <p:txBody>
          <a:bodyPr anchor="ctr"/>
          <a:lstStyle>
            <a:lvl1pPr marL="0" indent="0" algn="l">
              <a:lnSpc>
                <a:spcPct val="100000"/>
              </a:lnSpc>
              <a:buNone/>
              <a:defRPr sz="1400" b="0" baseline="0">
                <a:solidFill>
                  <a:schemeClr val="bg1"/>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056" y="2282477"/>
            <a:ext cx="5002056" cy="2544127"/>
          </a:xfrm>
          <a:prstGeom prst="rect">
            <a:avLst/>
          </a:prstGeom>
          <a:noFill/>
          <a:extLst>
            <a:ext uri="{909E8E84-426E-40DD-AFC4-6F175D3DCCD1}">
              <a14:hiddenFill xmlns:a14="http://schemas.microsoft.com/office/drawing/2010/main">
                <a:solidFill>
                  <a:srgbClr val="FFFFFF"/>
                </a:solidFill>
              </a14:hiddenFill>
            </a:ext>
          </a:extLst>
        </p:spPr>
      </p:pic>
      <p:sp>
        <p:nvSpPr>
          <p:cNvPr id="14" name="Picture Placeholder 2"/>
          <p:cNvSpPr>
            <a:spLocks noGrp="1"/>
          </p:cNvSpPr>
          <p:nvPr>
            <p:ph type="pic" idx="1" hasCustomPrompt="1"/>
          </p:nvPr>
        </p:nvSpPr>
        <p:spPr>
          <a:xfrm>
            <a:off x="917849" y="2623270"/>
            <a:ext cx="2398211" cy="17729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327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51520" y="210752"/>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369809" y="210752"/>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369809" y="1795096"/>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51520" y="3379104"/>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1751068" y="3379104"/>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257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2328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2"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512728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3596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853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IMAGES &amp; CONTENTS</a:t>
            </a:r>
          </a:p>
        </p:txBody>
      </p:sp>
      <p:sp>
        <p:nvSpPr>
          <p:cNvPr id="15" name="Rectangle 14"/>
          <p:cNvSpPr/>
          <p:nvPr userDrawn="1"/>
        </p:nvSpPr>
        <p:spPr>
          <a:xfrm>
            <a:off x="547951" y="2787774"/>
            <a:ext cx="395999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2"/>
          <p:cNvSpPr>
            <a:spLocks noGrp="1"/>
          </p:cNvSpPr>
          <p:nvPr>
            <p:ph type="pic" idx="1" hasCustomPrompt="1"/>
          </p:nvPr>
        </p:nvSpPr>
        <p:spPr>
          <a:xfrm>
            <a:off x="547951"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Picture Placeholder 2"/>
          <p:cNvSpPr>
            <a:spLocks noGrp="1"/>
          </p:cNvSpPr>
          <p:nvPr>
            <p:ph type="pic" idx="12" hasCustomPrompt="1"/>
          </p:nvPr>
        </p:nvSpPr>
        <p:spPr>
          <a:xfrm>
            <a:off x="4627657"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8" name="Picture Placeholder 2"/>
          <p:cNvSpPr>
            <a:spLocks noGrp="1"/>
          </p:cNvSpPr>
          <p:nvPr>
            <p:ph type="pic" idx="13" hasCustomPrompt="1"/>
          </p:nvPr>
        </p:nvSpPr>
        <p:spPr>
          <a:xfrm>
            <a:off x="4627657"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9" name="Picture Placeholder 2"/>
          <p:cNvSpPr>
            <a:spLocks noGrp="1"/>
          </p:cNvSpPr>
          <p:nvPr>
            <p:ph type="pic" idx="14" hasCustomPrompt="1"/>
          </p:nvPr>
        </p:nvSpPr>
        <p:spPr>
          <a:xfrm>
            <a:off x="547951"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Rectangle 19"/>
          <p:cNvSpPr/>
          <p:nvPr userDrawn="1"/>
        </p:nvSpPr>
        <p:spPr>
          <a:xfrm>
            <a:off x="4627665" y="2806575"/>
            <a:ext cx="3959992"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5261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4" name="Picture Placeholder 2"/>
          <p:cNvSpPr>
            <a:spLocks noGrp="1"/>
          </p:cNvSpPr>
          <p:nvPr>
            <p:ph type="pic" idx="1" hasCustomPrompt="1"/>
          </p:nvPr>
        </p:nvSpPr>
        <p:spPr>
          <a:xfrm>
            <a:off x="323528" y="987574"/>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644008" y="2571750"/>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4520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52514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20633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0564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2699792" y="699542"/>
            <a:ext cx="3744416" cy="3744416"/>
            <a:chOff x="2699792" y="699542"/>
            <a:chExt cx="3744416" cy="3744416"/>
          </a:xfrm>
        </p:grpSpPr>
        <p:sp>
          <p:nvSpPr>
            <p:cNvPr id="2" name="Oval 1"/>
            <p:cNvSpPr/>
            <p:nvPr userDrawn="1"/>
          </p:nvSpPr>
          <p:spPr>
            <a:xfrm>
              <a:off x="2699792" y="699542"/>
              <a:ext cx="3744416" cy="374441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836962" y="836712"/>
              <a:ext cx="3470076" cy="347007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5847953" y="984628"/>
            <a:ext cx="999728" cy="994953"/>
            <a:chOff x="6127601" y="487152"/>
            <a:chExt cx="999728" cy="994953"/>
          </a:xfrm>
        </p:grpSpPr>
        <p:sp>
          <p:nvSpPr>
            <p:cNvPr id="8" name="Oval 7"/>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072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5400000">
            <a:off x="2286105" y="-398432"/>
            <a:ext cx="1332147" cy="5904359"/>
          </a:xfrm>
          <a:prstGeom prst="round2SameRect">
            <a:avLst>
              <a:gd name="adj1" fmla="val 50000"/>
              <a:gd name="adj2" fmla="val 0"/>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2173610"/>
            <a:ext cx="4283968" cy="473576"/>
          </a:xfrm>
          <a:prstGeom prst="rect">
            <a:avLst/>
          </a:prstGeom>
        </p:spPr>
        <p:txBody>
          <a:bodyPr anchor="ctr"/>
          <a:lstStyle>
            <a:lvl1pPr marL="0" indent="0" algn="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2647186"/>
            <a:ext cx="4283968" cy="288032"/>
          </a:xfrm>
          <a:prstGeom prst="rect">
            <a:avLst/>
          </a:prstGeom>
        </p:spPr>
        <p:txBody>
          <a:bodyPr anchor="ctr"/>
          <a:lstStyle>
            <a:lvl1pPr marL="0" indent="0" algn="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Oval 5"/>
          <p:cNvSpPr/>
          <p:nvPr userDrawn="1"/>
        </p:nvSpPr>
        <p:spPr>
          <a:xfrm>
            <a:off x="4608216" y="1977684"/>
            <a:ext cx="1152128" cy="115212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13953"/>
            <a:ext cx="752432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0017"/>
            <a:ext cx="7524328"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0647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220072" y="-6824"/>
            <a:ext cx="3923928" cy="5150323"/>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5796136" y="3651870"/>
            <a:ext cx="3347864" cy="576064"/>
          </a:xfrm>
          <a:prstGeom prst="rect">
            <a:avLst/>
          </a:prstGeom>
        </p:spPr>
        <p:txBody>
          <a:bodyPr anchor="ctr"/>
          <a:lstStyle>
            <a:lvl1pPr marL="0" indent="0" algn="l">
              <a:buNone/>
              <a:defRPr sz="32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796136" y="4397684"/>
            <a:ext cx="3347864"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8502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idx="12" hasCustomPrompt="1"/>
          </p:nvPr>
        </p:nvSpPr>
        <p:spPr>
          <a:xfrm>
            <a:off x="538848"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2639427"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4727659"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9" name="Picture Placeholder 2"/>
          <p:cNvSpPr>
            <a:spLocks noGrp="1"/>
          </p:cNvSpPr>
          <p:nvPr>
            <p:ph type="pic" idx="15" hasCustomPrompt="1"/>
          </p:nvPr>
        </p:nvSpPr>
        <p:spPr>
          <a:xfrm>
            <a:off x="6815891"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539552"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539551"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2639427"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2639426"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4727659"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userDrawn="1"/>
        </p:nvSpPr>
        <p:spPr>
          <a:xfrm>
            <a:off x="4727658"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userDrawn="1"/>
        </p:nvSpPr>
        <p:spPr>
          <a:xfrm>
            <a:off x="6815891"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userDrawn="1"/>
        </p:nvSpPr>
        <p:spPr>
          <a:xfrm>
            <a:off x="6815890"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327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2" name="Rectangle 1"/>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6097" y="1059582"/>
            <a:ext cx="3816424" cy="3589865"/>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5140112" y="1188189"/>
            <a:ext cx="3511110"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2" y="154720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48135" y="168535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2771800" y="3076575"/>
            <a:ext cx="2808312" cy="1583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5940152" y="3076575"/>
            <a:ext cx="2808312" cy="1583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1784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1" r:id="rId5"/>
    <p:sldLayoutId id="2147483655" r:id="rId6"/>
    <p:sldLayoutId id="2147483672" r:id="rId7"/>
    <p:sldLayoutId id="2147483675" r:id="rId8"/>
    <p:sldLayoutId id="2147483663" r:id="rId9"/>
    <p:sldLayoutId id="2147483674" r:id="rId10"/>
    <p:sldLayoutId id="2147483665" r:id="rId11"/>
    <p:sldLayoutId id="2147483666" r:id="rId12"/>
    <p:sldLayoutId id="2147483673" r:id="rId13"/>
    <p:sldLayoutId id="2147483669" r:id="rId14"/>
    <p:sldLayoutId id="2147483676" r:id="rId15"/>
    <p:sldLayoutId id="2147483668" r:id="rId16"/>
    <p:sldLayoutId id="2147483677" r:id="rId17"/>
    <p:sldLayoutId id="2147483656" r:id="rId18"/>
    <p:sldLayoutId id="2147483678"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www.flexilivre.co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blablacar.fr/newsroom/news/blablaline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1520" y="2787774"/>
            <a:ext cx="4176464" cy="1368153"/>
          </a:xfrm>
        </p:spPr>
        <p:txBody>
          <a:bodyPr/>
          <a:lstStyle/>
          <a:p>
            <a:pPr lvl="0" algn="ctr"/>
            <a:r>
              <a:rPr lang="en-US" altLang="ko-KR" dirty="0" smtClean="0">
                <a:ea typeface="맑은 고딕" pitchFamily="50" charset="-127"/>
              </a:rPr>
              <a:t>CONTENUS REDACTIONNELS</a:t>
            </a:r>
            <a:endParaRPr lang="en-US" altLang="ko-KR" b="1" dirty="0"/>
          </a:p>
        </p:txBody>
      </p:sp>
      <p:sp>
        <p:nvSpPr>
          <p:cNvPr id="4" name="Text Placeholder 3"/>
          <p:cNvSpPr>
            <a:spLocks noGrp="1"/>
          </p:cNvSpPr>
          <p:nvPr>
            <p:ph type="body" sz="quarter" idx="11"/>
          </p:nvPr>
        </p:nvSpPr>
        <p:spPr/>
        <p:txBody>
          <a:bodyPr/>
          <a:lstStyle/>
          <a:p>
            <a:pPr>
              <a:spcBef>
                <a:spcPts val="0"/>
              </a:spcBef>
              <a:defRPr/>
            </a:pPr>
            <a:r>
              <a:rPr lang="en-US" altLang="ko-KR" sz="1050" dirty="0" smtClean="0"/>
              <a:t>EXEMPLES DE CONTENUS</a:t>
            </a:r>
            <a:endParaRPr lang="en-US" altLang="ko-KR" sz="1050"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4610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98562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78810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900209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4252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05837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925440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0517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17356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97443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11760" y="303255"/>
            <a:ext cx="6732240" cy="701030"/>
          </a:xfrm>
          <a:custGeom>
            <a:avLst/>
            <a:gdLst/>
            <a:ahLst/>
            <a:cxnLst/>
            <a:rect l="l" t="t" r="r" b="b"/>
            <a:pathLst>
              <a:path w="6291808" h="701030">
                <a:moveTo>
                  <a:pt x="350515" y="0"/>
                </a:moveTo>
                <a:lnTo>
                  <a:pt x="6291808" y="0"/>
                </a:lnTo>
                <a:lnTo>
                  <a:pt x="6291808" y="701030"/>
                </a:lnTo>
                <a:lnTo>
                  <a:pt x="350515" y="701030"/>
                </a:lnTo>
                <a:cubicBezTo>
                  <a:pt x="156931" y="701030"/>
                  <a:pt x="0" y="544099"/>
                  <a:pt x="0" y="350515"/>
                </a:cubicBezTo>
                <a:cubicBezTo>
                  <a:pt x="0" y="156931"/>
                  <a:pt x="156931" y="0"/>
                  <a:pt x="350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2797898" y="339502"/>
            <a:ext cx="634610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smtClean="0">
                <a:solidFill>
                  <a:schemeClr val="bg1"/>
                </a:solidFill>
                <a:latin typeface="Arial" pitchFamily="34" charset="0"/>
                <a:cs typeface="Arial" pitchFamily="34" charset="0"/>
              </a:rPr>
              <a:t>SOMMAIRE</a:t>
            </a:r>
            <a:endParaRPr lang="en-US" sz="3600" dirty="0">
              <a:solidFill>
                <a:schemeClr val="bg1"/>
              </a:solidFill>
              <a:latin typeface="Arial" pitchFamily="34" charset="0"/>
              <a:cs typeface="Arial" pitchFamily="34" charset="0"/>
            </a:endParaRPr>
          </a:p>
        </p:txBody>
      </p:sp>
      <p:sp>
        <p:nvSpPr>
          <p:cNvPr id="5" name="Oval 4"/>
          <p:cNvSpPr/>
          <p:nvPr/>
        </p:nvSpPr>
        <p:spPr>
          <a:xfrm>
            <a:off x="3343612" y="1075264"/>
            <a:ext cx="504056" cy="5413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31663" y="1636735"/>
            <a:ext cx="534061" cy="552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700584" y="2155045"/>
            <a:ext cx="552059" cy="534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07289" y="2709620"/>
            <a:ext cx="543289" cy="5309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751745" y="1160704"/>
            <a:ext cx="4620411" cy="628790"/>
            <a:chOff x="719128" y="3133885"/>
            <a:chExt cx="2064975" cy="628790"/>
          </a:xfrm>
        </p:grpSpPr>
        <p:sp>
          <p:nvSpPr>
            <p:cNvPr id="11" name="TextBox 10"/>
            <p:cNvSpPr txBox="1"/>
            <p:nvPr/>
          </p:nvSpPr>
          <p:spPr>
            <a:xfrm>
              <a:off x="724446" y="3301010"/>
              <a:ext cx="2059657" cy="461665"/>
            </a:xfrm>
            <a:prstGeom prst="rect">
              <a:avLst/>
            </a:prstGeom>
            <a:noFill/>
          </p:spPr>
          <p:txBody>
            <a:bodyPr wrap="square" rtlCol="0" anchor="ctr">
              <a:spAutoFit/>
            </a:bodyPr>
            <a:lstStyle/>
            <a:p>
              <a:r>
                <a:rPr lang="fr-FR" sz="1200" dirty="0"/>
                <a:t>A</a:t>
              </a:r>
              <a:r>
                <a:rPr lang="fr-FR" sz="1200" dirty="0" smtClean="0"/>
                <a:t>ussi </a:t>
              </a:r>
              <a:r>
                <a:rPr lang="fr-FR" sz="1200" dirty="0"/>
                <a:t>nommé billet, note ou post, est un contenu rédactionnel </a:t>
              </a:r>
              <a:r>
                <a:rPr lang="fr-FR" sz="1200" dirty="0" smtClean="0"/>
                <a:t>numérique</a:t>
              </a:r>
              <a:r>
                <a:rPr lang="fr-FR" sz="1200" dirty="0"/>
                <a:t>.</a:t>
              </a:r>
              <a:endParaRPr lang="ko-KR" altLang="en-US" sz="1200" dirty="0">
                <a:solidFill>
                  <a:schemeClr val="tx1">
                    <a:lumMod val="75000"/>
                    <a:lumOff val="25000"/>
                  </a:schemeClr>
                </a:solidFill>
                <a:cs typeface="Arial" pitchFamily="34" charset="0"/>
              </a:endParaRPr>
            </a:p>
          </p:txBody>
        </p:sp>
        <p:sp>
          <p:nvSpPr>
            <p:cNvPr id="12" name="TextBox 11"/>
            <p:cNvSpPr txBox="1"/>
            <p:nvPr/>
          </p:nvSpPr>
          <p:spPr>
            <a:xfrm>
              <a:off x="719128" y="3133885"/>
              <a:ext cx="2059657" cy="276999"/>
            </a:xfrm>
            <a:prstGeom prst="rect">
              <a:avLst/>
            </a:prstGeom>
            <a:noFill/>
          </p:spPr>
          <p:txBody>
            <a:bodyPr wrap="square" rtlCol="0" anchor="ctr">
              <a:spAutoFit/>
            </a:bodyPr>
            <a:lstStyle/>
            <a:p>
              <a:r>
                <a:rPr lang="en-US" altLang="ko-KR" sz="1200" b="1" dirty="0" smtClean="0">
                  <a:solidFill>
                    <a:schemeClr val="tx1">
                      <a:lumMod val="75000"/>
                      <a:lumOff val="25000"/>
                    </a:schemeClr>
                  </a:solidFill>
                  <a:cs typeface="Arial" pitchFamily="34" charset="0"/>
                </a:rPr>
                <a:t>Articles de Blog </a:t>
              </a:r>
              <a:endParaRPr lang="ko-KR" altLang="en-US" sz="1200" b="1" dirty="0">
                <a:solidFill>
                  <a:schemeClr val="tx1">
                    <a:lumMod val="75000"/>
                    <a:lumOff val="25000"/>
                  </a:schemeClr>
                </a:solidFill>
                <a:cs typeface="Arial" pitchFamily="34" charset="0"/>
              </a:endParaRPr>
            </a:p>
          </p:txBody>
        </p:sp>
      </p:grpSp>
      <p:grpSp>
        <p:nvGrpSpPr>
          <p:cNvPr id="13" name="Group 12"/>
          <p:cNvGrpSpPr/>
          <p:nvPr/>
        </p:nvGrpSpPr>
        <p:grpSpPr>
          <a:xfrm>
            <a:off x="3473624" y="1794755"/>
            <a:ext cx="4608512" cy="638790"/>
            <a:chOff x="803640" y="2859310"/>
            <a:chExt cx="2059657" cy="638790"/>
          </a:xfrm>
        </p:grpSpPr>
        <p:sp>
          <p:nvSpPr>
            <p:cNvPr id="14" name="TextBox 13"/>
            <p:cNvSpPr txBox="1"/>
            <p:nvPr/>
          </p:nvSpPr>
          <p:spPr>
            <a:xfrm>
              <a:off x="803640" y="3036435"/>
              <a:ext cx="2059657" cy="461665"/>
            </a:xfrm>
            <a:prstGeom prst="rect">
              <a:avLst/>
            </a:prstGeom>
            <a:noFill/>
          </p:spPr>
          <p:txBody>
            <a:bodyPr wrap="square" rtlCol="0" anchor="ctr">
              <a:spAutoFit/>
            </a:bodyPr>
            <a:lstStyle/>
            <a:p>
              <a:r>
                <a:rPr lang="fr-FR" sz="1200" dirty="0"/>
                <a:t>un descriptif mettant en avant les qualités et les spécificités de biens ou de services commercialisés sur un site d'e-commerce.</a:t>
              </a:r>
              <a:endParaRPr lang="ko-KR" altLang="en-US" sz="1200" dirty="0">
                <a:solidFill>
                  <a:schemeClr val="tx1">
                    <a:lumMod val="75000"/>
                    <a:lumOff val="25000"/>
                  </a:schemeClr>
                </a:solidFill>
                <a:cs typeface="Arial" pitchFamily="34" charset="0"/>
              </a:endParaRPr>
            </a:p>
          </p:txBody>
        </p:sp>
        <p:sp>
          <p:nvSpPr>
            <p:cNvPr id="15" name="TextBox 14"/>
            <p:cNvSpPr txBox="1"/>
            <p:nvPr/>
          </p:nvSpPr>
          <p:spPr>
            <a:xfrm>
              <a:off x="803640" y="2859310"/>
              <a:ext cx="2059657" cy="276999"/>
            </a:xfrm>
            <a:prstGeom prst="rect">
              <a:avLst/>
            </a:prstGeom>
            <a:noFill/>
          </p:spPr>
          <p:txBody>
            <a:bodyPr wrap="square" rtlCol="0" anchor="ctr">
              <a:spAutoFit/>
            </a:bodyPr>
            <a:lstStyle/>
            <a:p>
              <a:r>
                <a:rPr lang="en-US" altLang="ko-KR" sz="1200" b="1" dirty="0" smtClean="0">
                  <a:solidFill>
                    <a:schemeClr val="tx1">
                      <a:lumMod val="75000"/>
                      <a:lumOff val="25000"/>
                    </a:schemeClr>
                  </a:solidFill>
                  <a:cs typeface="Arial" pitchFamily="34" charset="0"/>
                </a:rPr>
                <a:t>Fiche de </a:t>
              </a:r>
              <a:r>
                <a:rPr lang="en-US" altLang="ko-KR" sz="1200" b="1" dirty="0" err="1" smtClean="0">
                  <a:solidFill>
                    <a:schemeClr val="tx1">
                      <a:lumMod val="75000"/>
                      <a:lumOff val="25000"/>
                    </a:schemeClr>
                  </a:solidFill>
                  <a:cs typeface="Arial" pitchFamily="34" charset="0"/>
                </a:rPr>
                <a:t>Produit</a:t>
              </a:r>
              <a:endParaRPr lang="ko-KR" altLang="en-US" sz="1200" b="1" dirty="0">
                <a:solidFill>
                  <a:schemeClr val="tx1">
                    <a:lumMod val="75000"/>
                    <a:lumOff val="25000"/>
                  </a:schemeClr>
                </a:solidFill>
                <a:cs typeface="Arial" pitchFamily="34" charset="0"/>
              </a:endParaRPr>
            </a:p>
          </p:txBody>
        </p:sp>
      </p:grpSp>
      <p:grpSp>
        <p:nvGrpSpPr>
          <p:cNvPr id="16" name="Group 15"/>
          <p:cNvGrpSpPr/>
          <p:nvPr/>
        </p:nvGrpSpPr>
        <p:grpSpPr>
          <a:xfrm>
            <a:off x="3031664" y="2370999"/>
            <a:ext cx="4727014" cy="622678"/>
            <a:chOff x="866808" y="2544315"/>
            <a:chExt cx="2112619" cy="622678"/>
          </a:xfrm>
        </p:grpSpPr>
        <p:sp>
          <p:nvSpPr>
            <p:cNvPr id="17" name="TextBox 16"/>
            <p:cNvSpPr txBox="1"/>
            <p:nvPr/>
          </p:nvSpPr>
          <p:spPr>
            <a:xfrm>
              <a:off x="866808" y="2705328"/>
              <a:ext cx="2059657" cy="461665"/>
            </a:xfrm>
            <a:prstGeom prst="rect">
              <a:avLst/>
            </a:prstGeom>
            <a:noFill/>
          </p:spPr>
          <p:txBody>
            <a:bodyPr wrap="square" rtlCol="0" anchor="ctr">
              <a:spAutoFit/>
            </a:bodyPr>
            <a:lstStyle/>
            <a:p>
              <a:r>
                <a:rPr lang="fr-FR" sz="1200" dirty="0"/>
                <a:t> un texte relativement court que</a:t>
              </a:r>
              <a:r>
                <a:rPr lang="fr-FR" sz="1200" b="1" dirty="0"/>
                <a:t> </a:t>
              </a:r>
              <a:r>
                <a:rPr lang="fr-FR" sz="1200" dirty="0"/>
                <a:t>l'on envoie la plupart du temps aux </a:t>
              </a:r>
              <a:r>
                <a:rPr lang="fr-FR" sz="1200" dirty="0" smtClean="0"/>
                <a:t>journalistes</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8" name="TextBox 17"/>
            <p:cNvSpPr txBox="1"/>
            <p:nvPr/>
          </p:nvSpPr>
          <p:spPr>
            <a:xfrm>
              <a:off x="919770" y="2544315"/>
              <a:ext cx="2059657" cy="276999"/>
            </a:xfrm>
            <a:prstGeom prst="rect">
              <a:avLst/>
            </a:prstGeom>
            <a:noFill/>
          </p:spPr>
          <p:txBody>
            <a:bodyPr wrap="square" rtlCol="0" anchor="ctr">
              <a:spAutoFit/>
            </a:bodyPr>
            <a:lstStyle/>
            <a:p>
              <a:r>
                <a:rPr lang="en-US" altLang="ko-KR" sz="1200" b="1" dirty="0" smtClean="0">
                  <a:solidFill>
                    <a:schemeClr val="tx1">
                      <a:lumMod val="75000"/>
                      <a:lumOff val="25000"/>
                    </a:schemeClr>
                  </a:solidFill>
                  <a:cs typeface="Arial" pitchFamily="34" charset="0"/>
                </a:rPr>
                <a:t>Communique de </a:t>
              </a:r>
              <a:r>
                <a:rPr lang="en-US" altLang="ko-KR" sz="1200" b="1" dirty="0" err="1" smtClean="0">
                  <a:solidFill>
                    <a:schemeClr val="tx1">
                      <a:lumMod val="75000"/>
                      <a:lumOff val="25000"/>
                    </a:schemeClr>
                  </a:solidFill>
                  <a:cs typeface="Arial" pitchFamily="34" charset="0"/>
                </a:rPr>
                <a:t>Presse</a:t>
              </a:r>
              <a:endParaRPr lang="ko-KR" altLang="en-US" sz="1200" b="1" dirty="0">
                <a:solidFill>
                  <a:schemeClr val="tx1">
                    <a:lumMod val="75000"/>
                    <a:lumOff val="25000"/>
                  </a:schemeClr>
                </a:solidFill>
                <a:cs typeface="Arial" pitchFamily="34" charset="0"/>
              </a:endParaRPr>
            </a:p>
          </p:txBody>
        </p:sp>
      </p:grpSp>
      <p:grpSp>
        <p:nvGrpSpPr>
          <p:cNvPr id="19" name="Group 18"/>
          <p:cNvGrpSpPr/>
          <p:nvPr/>
        </p:nvGrpSpPr>
        <p:grpSpPr>
          <a:xfrm>
            <a:off x="2700583" y="2952590"/>
            <a:ext cx="4807604" cy="591466"/>
            <a:chOff x="976307" y="2252092"/>
            <a:chExt cx="2148636" cy="591466"/>
          </a:xfrm>
        </p:grpSpPr>
        <p:sp>
          <p:nvSpPr>
            <p:cNvPr id="20" name="TextBox 19"/>
            <p:cNvSpPr txBox="1"/>
            <p:nvPr/>
          </p:nvSpPr>
          <p:spPr>
            <a:xfrm>
              <a:off x="976307" y="2381893"/>
              <a:ext cx="2059657" cy="461665"/>
            </a:xfrm>
            <a:prstGeom prst="rect">
              <a:avLst/>
            </a:prstGeom>
            <a:noFill/>
          </p:spPr>
          <p:txBody>
            <a:bodyPr wrap="square" rtlCol="0" anchor="ctr">
              <a:spAutoFit/>
            </a:bodyPr>
            <a:lstStyle/>
            <a:p>
              <a:r>
                <a:rPr lang="fr-FR" sz="1200" dirty="0"/>
                <a:t> un outil de communication se positionnant comme un guide pratique pour son </a:t>
              </a:r>
              <a:r>
                <a:rPr lang="fr-FR" sz="1200" dirty="0" smtClean="0"/>
                <a:t>lecteur</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1" name="TextBox 20"/>
            <p:cNvSpPr txBox="1"/>
            <p:nvPr/>
          </p:nvSpPr>
          <p:spPr>
            <a:xfrm>
              <a:off x="1065286" y="2252092"/>
              <a:ext cx="2059657" cy="276999"/>
            </a:xfrm>
            <a:prstGeom prst="rect">
              <a:avLst/>
            </a:prstGeom>
            <a:noFill/>
          </p:spPr>
          <p:txBody>
            <a:bodyPr wrap="square" rtlCol="0" anchor="ctr">
              <a:spAutoFit/>
            </a:bodyPr>
            <a:lstStyle/>
            <a:p>
              <a:r>
                <a:rPr lang="en-US" altLang="ko-KR" sz="1200" b="1" dirty="0" smtClean="0">
                  <a:solidFill>
                    <a:schemeClr val="tx1">
                      <a:lumMod val="75000"/>
                      <a:lumOff val="25000"/>
                    </a:schemeClr>
                  </a:solidFill>
                  <a:cs typeface="Arial" pitchFamily="34" charset="0"/>
                </a:rPr>
                <a:t>Livre Blanc</a:t>
              </a:r>
              <a:endParaRPr lang="ko-KR" altLang="en-US" sz="1200" b="1" dirty="0">
                <a:solidFill>
                  <a:schemeClr val="tx1">
                    <a:lumMod val="75000"/>
                    <a:lumOff val="25000"/>
                  </a:schemeClr>
                </a:solidFill>
                <a:cs typeface="Arial" pitchFamily="34" charset="0"/>
              </a:endParaRPr>
            </a:p>
          </p:txBody>
        </p:sp>
      </p:grpSp>
      <p:sp>
        <p:nvSpPr>
          <p:cNvPr id="22" name="TextBox 21"/>
          <p:cNvSpPr txBox="1"/>
          <p:nvPr/>
        </p:nvSpPr>
        <p:spPr>
          <a:xfrm>
            <a:off x="3253601" y="1117779"/>
            <a:ext cx="684077"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3" name="TextBox 22"/>
          <p:cNvSpPr txBox="1"/>
          <p:nvPr/>
        </p:nvSpPr>
        <p:spPr>
          <a:xfrm>
            <a:off x="2907469" y="1663810"/>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4" name="TextBox 23"/>
          <p:cNvSpPr txBox="1"/>
          <p:nvPr/>
        </p:nvSpPr>
        <p:spPr>
          <a:xfrm>
            <a:off x="2608590" y="2201936"/>
            <a:ext cx="70609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5" name="TextBox 24"/>
          <p:cNvSpPr txBox="1"/>
          <p:nvPr/>
        </p:nvSpPr>
        <p:spPr>
          <a:xfrm>
            <a:off x="2333448" y="2750377"/>
            <a:ext cx="628188"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pic>
        <p:nvPicPr>
          <p:cNvPr id="2" name="Picture 1"/>
          <p:cNvPicPr>
            <a:picLocks noChangeAspect="1"/>
          </p:cNvPicPr>
          <p:nvPr/>
        </p:nvPicPr>
        <p:blipFill>
          <a:blip r:embed="rId2"/>
          <a:stretch>
            <a:fillRect/>
          </a:stretch>
        </p:blipFill>
        <p:spPr>
          <a:xfrm>
            <a:off x="1965681" y="3387375"/>
            <a:ext cx="551488" cy="537523"/>
          </a:xfrm>
          <a:prstGeom prst="rect">
            <a:avLst/>
          </a:prstGeom>
        </p:spPr>
      </p:pic>
      <p:sp>
        <p:nvSpPr>
          <p:cNvPr id="26" name="TextBox 25"/>
          <p:cNvSpPr txBox="1"/>
          <p:nvPr/>
        </p:nvSpPr>
        <p:spPr>
          <a:xfrm>
            <a:off x="1909531" y="3432286"/>
            <a:ext cx="611169" cy="461665"/>
          </a:xfrm>
          <a:prstGeom prst="rect">
            <a:avLst/>
          </a:prstGeom>
          <a:noFill/>
        </p:spPr>
        <p:txBody>
          <a:bodyPr wrap="square" rtlCol="0" anchor="ctr">
            <a:spAutoFit/>
          </a:bodyPr>
          <a:lstStyle/>
          <a:p>
            <a:pPr algn="ctr"/>
            <a:r>
              <a:rPr lang="en-US" altLang="ko-KR" sz="2400" b="1" dirty="0" smtClean="0">
                <a:solidFill>
                  <a:schemeClr val="bg1"/>
                </a:solidFill>
                <a:cs typeface="Arial" pitchFamily="34" charset="0"/>
              </a:rPr>
              <a:t>05</a:t>
            </a:r>
            <a:endParaRPr lang="ko-KR" altLang="en-US" sz="2400" b="1" dirty="0">
              <a:solidFill>
                <a:schemeClr val="bg1"/>
              </a:solidFill>
              <a:cs typeface="Arial" pitchFamily="34" charset="0"/>
            </a:endParaRPr>
          </a:p>
        </p:txBody>
      </p:sp>
      <p:pic>
        <p:nvPicPr>
          <p:cNvPr id="9" name="Picture 8"/>
          <p:cNvPicPr>
            <a:picLocks noChangeAspect="1"/>
          </p:cNvPicPr>
          <p:nvPr/>
        </p:nvPicPr>
        <p:blipFill>
          <a:blip r:embed="rId3"/>
          <a:stretch>
            <a:fillRect/>
          </a:stretch>
        </p:blipFill>
        <p:spPr>
          <a:xfrm>
            <a:off x="1308332" y="4526933"/>
            <a:ext cx="548688" cy="554784"/>
          </a:xfrm>
          <a:prstGeom prst="rect">
            <a:avLst/>
          </a:prstGeom>
        </p:spPr>
      </p:pic>
      <p:pic>
        <p:nvPicPr>
          <p:cNvPr id="29" name="Picture 28"/>
          <p:cNvPicPr>
            <a:picLocks noChangeAspect="1"/>
          </p:cNvPicPr>
          <p:nvPr/>
        </p:nvPicPr>
        <p:blipFill>
          <a:blip r:embed="rId3"/>
          <a:stretch>
            <a:fillRect/>
          </a:stretch>
        </p:blipFill>
        <p:spPr>
          <a:xfrm>
            <a:off x="1625258" y="3941129"/>
            <a:ext cx="579367" cy="585804"/>
          </a:xfrm>
          <a:prstGeom prst="rect">
            <a:avLst/>
          </a:prstGeom>
        </p:spPr>
      </p:pic>
      <p:sp>
        <p:nvSpPr>
          <p:cNvPr id="32" name="TextBox 31"/>
          <p:cNvSpPr txBox="1"/>
          <p:nvPr/>
        </p:nvSpPr>
        <p:spPr>
          <a:xfrm>
            <a:off x="1625258" y="4006449"/>
            <a:ext cx="527709" cy="461665"/>
          </a:xfrm>
          <a:prstGeom prst="rect">
            <a:avLst/>
          </a:prstGeom>
          <a:noFill/>
        </p:spPr>
        <p:txBody>
          <a:bodyPr wrap="none" rtlCol="0">
            <a:spAutoFit/>
          </a:bodyPr>
          <a:lstStyle/>
          <a:p>
            <a:r>
              <a:rPr lang="en-US" sz="2400" b="1" dirty="0" smtClean="0">
                <a:solidFill>
                  <a:schemeClr val="bg1">
                    <a:lumMod val="95000"/>
                  </a:schemeClr>
                </a:solidFill>
              </a:rPr>
              <a:t>06</a:t>
            </a:r>
            <a:endParaRPr lang="en-US" sz="2400" b="1" dirty="0">
              <a:solidFill>
                <a:schemeClr val="bg1">
                  <a:lumMod val="95000"/>
                </a:schemeClr>
              </a:solidFill>
            </a:endParaRPr>
          </a:p>
        </p:txBody>
      </p:sp>
      <p:sp>
        <p:nvSpPr>
          <p:cNvPr id="33" name="TextBox 32"/>
          <p:cNvSpPr txBox="1"/>
          <p:nvPr/>
        </p:nvSpPr>
        <p:spPr>
          <a:xfrm>
            <a:off x="1308332" y="4592253"/>
            <a:ext cx="548688" cy="461665"/>
          </a:xfrm>
          <a:prstGeom prst="rect">
            <a:avLst/>
          </a:prstGeom>
          <a:noFill/>
        </p:spPr>
        <p:txBody>
          <a:bodyPr wrap="square" rtlCol="0">
            <a:spAutoFit/>
          </a:bodyPr>
          <a:lstStyle/>
          <a:p>
            <a:r>
              <a:rPr lang="en-US" sz="2400" b="1" dirty="0" smtClean="0">
                <a:solidFill>
                  <a:schemeClr val="bg1">
                    <a:lumMod val="95000"/>
                  </a:schemeClr>
                </a:solidFill>
              </a:rPr>
              <a:t>07</a:t>
            </a:r>
            <a:endParaRPr lang="en-US" sz="2400" b="1" dirty="0">
              <a:solidFill>
                <a:schemeClr val="bg1">
                  <a:lumMod val="95000"/>
                </a:schemeClr>
              </a:solidFill>
            </a:endParaRPr>
          </a:p>
        </p:txBody>
      </p:sp>
      <p:sp>
        <p:nvSpPr>
          <p:cNvPr id="35" name="TextBox 34"/>
          <p:cNvSpPr txBox="1"/>
          <p:nvPr/>
        </p:nvSpPr>
        <p:spPr>
          <a:xfrm>
            <a:off x="2499688" y="3553475"/>
            <a:ext cx="4700505" cy="307777"/>
          </a:xfrm>
          <a:prstGeom prst="rect">
            <a:avLst/>
          </a:prstGeom>
          <a:noFill/>
        </p:spPr>
        <p:txBody>
          <a:bodyPr wrap="square" rtlCol="0">
            <a:spAutoFit/>
          </a:bodyPr>
          <a:lstStyle/>
          <a:p>
            <a:r>
              <a:rPr lang="en-US" sz="1400" b="1" dirty="0"/>
              <a:t>Les publications </a:t>
            </a:r>
            <a:r>
              <a:rPr lang="en-US" sz="1400" b="1" dirty="0" err="1"/>
              <a:t>engageantes</a:t>
            </a:r>
            <a:endParaRPr lang="en-US" sz="1400" b="1" dirty="0"/>
          </a:p>
        </p:txBody>
      </p:sp>
      <p:sp>
        <p:nvSpPr>
          <p:cNvPr id="36" name="TextBox 35"/>
          <p:cNvSpPr txBox="1"/>
          <p:nvPr/>
        </p:nvSpPr>
        <p:spPr>
          <a:xfrm>
            <a:off x="2167091" y="4111244"/>
            <a:ext cx="3648712" cy="307777"/>
          </a:xfrm>
          <a:prstGeom prst="rect">
            <a:avLst/>
          </a:prstGeom>
          <a:noFill/>
        </p:spPr>
        <p:txBody>
          <a:bodyPr wrap="square" rtlCol="0">
            <a:spAutoFit/>
          </a:bodyPr>
          <a:lstStyle/>
          <a:p>
            <a:r>
              <a:rPr lang="en-US" sz="1400" b="1" dirty="0" err="1"/>
              <a:t>Une</a:t>
            </a:r>
            <a:r>
              <a:rPr lang="en-US" sz="1400" b="1" dirty="0"/>
              <a:t> </a:t>
            </a:r>
            <a:r>
              <a:rPr lang="en-US" sz="1400" b="1" dirty="0" err="1"/>
              <a:t>foire</a:t>
            </a:r>
            <a:r>
              <a:rPr lang="en-US" sz="1400" b="1" dirty="0"/>
              <a:t> aux questions</a:t>
            </a:r>
          </a:p>
        </p:txBody>
      </p:sp>
      <p:sp>
        <p:nvSpPr>
          <p:cNvPr id="37" name="TextBox 36"/>
          <p:cNvSpPr txBox="1"/>
          <p:nvPr/>
        </p:nvSpPr>
        <p:spPr>
          <a:xfrm>
            <a:off x="1825380" y="4615028"/>
            <a:ext cx="2884259" cy="307777"/>
          </a:xfrm>
          <a:prstGeom prst="rect">
            <a:avLst/>
          </a:prstGeom>
          <a:noFill/>
        </p:spPr>
        <p:txBody>
          <a:bodyPr wrap="square" rtlCol="0">
            <a:spAutoFit/>
          </a:bodyPr>
          <a:lstStyle/>
          <a:p>
            <a:r>
              <a:rPr lang="en-US" sz="1400" b="1" dirty="0" err="1"/>
              <a:t>Une</a:t>
            </a:r>
            <a:r>
              <a:rPr lang="en-US" sz="1400" b="1" dirty="0"/>
              <a:t> newsletter</a:t>
            </a: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42125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9031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5866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6277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2241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59383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9C212C78-4CD2-494C-BAD9-243B425F8124}"/>
              </a:ext>
            </a:extLst>
          </p:cNvPr>
          <p:cNvSpPr/>
          <p:nvPr/>
        </p:nvSpPr>
        <p:spPr>
          <a:xfrm>
            <a:off x="0" y="3135768"/>
            <a:ext cx="9144000" cy="2066925"/>
          </a:xfrm>
          <a:prstGeom prst="rect">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9"/>
          <p:cNvSpPr/>
          <p:nvPr/>
        </p:nvSpPr>
        <p:spPr>
          <a:xfrm>
            <a:off x="395536" y="483518"/>
            <a:ext cx="2520280" cy="252028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 Placeholder 1"/>
          <p:cNvSpPr txBox="1">
            <a:spLocks/>
          </p:cNvSpPr>
          <p:nvPr/>
        </p:nvSpPr>
        <p:spPr>
          <a:xfrm>
            <a:off x="431540" y="913960"/>
            <a:ext cx="2448272" cy="165939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smtClean="0">
                <a:solidFill>
                  <a:schemeClr val="bg1"/>
                </a:solidFill>
                <a:latin typeface="+mj-lt"/>
                <a:cs typeface="Arial" pitchFamily="34" charset="0"/>
              </a:rPr>
              <a:t>Publication </a:t>
            </a:r>
            <a:r>
              <a:rPr lang="en-US" altLang="ko-KR" sz="2800" b="1" dirty="0" err="1">
                <a:solidFill>
                  <a:schemeClr val="bg1"/>
                </a:solidFill>
                <a:latin typeface="+mj-lt"/>
                <a:cs typeface="Arial" pitchFamily="34" charset="0"/>
              </a:rPr>
              <a:t>E</a:t>
            </a:r>
            <a:r>
              <a:rPr lang="en-US" altLang="ko-KR" sz="2800" b="1" dirty="0" err="1" smtClean="0">
                <a:solidFill>
                  <a:schemeClr val="bg1"/>
                </a:solidFill>
                <a:latin typeface="+mj-lt"/>
                <a:cs typeface="Arial" pitchFamily="34" charset="0"/>
              </a:rPr>
              <a:t>ngageante</a:t>
            </a:r>
            <a:endParaRPr lang="ko-KR" altLang="en-US" sz="2800" b="1" dirty="0">
              <a:solidFill>
                <a:schemeClr val="bg1"/>
              </a:solidFill>
              <a:latin typeface="+mj-lt"/>
              <a:cs typeface="Arial" pitchFamily="34" charset="0"/>
            </a:endParaRPr>
          </a:p>
        </p:txBody>
      </p:sp>
      <p:sp>
        <p:nvSpPr>
          <p:cNvPr id="14" name="TextBox 13"/>
          <p:cNvSpPr txBox="1"/>
          <p:nvPr/>
        </p:nvSpPr>
        <p:spPr>
          <a:xfrm>
            <a:off x="527044" y="3151153"/>
            <a:ext cx="4294187" cy="1954381"/>
          </a:xfrm>
          <a:prstGeom prst="rect">
            <a:avLst/>
          </a:prstGeom>
          <a:noFill/>
        </p:spPr>
        <p:txBody>
          <a:bodyPr wrap="square" rtlCol="0" anchor="ctr">
            <a:spAutoFit/>
          </a:bodyPr>
          <a:lstStyle/>
          <a:p>
            <a:r>
              <a:rPr lang="fr-FR" altLang="ko-KR" sz="1100" dirty="0">
                <a:solidFill>
                  <a:schemeClr val="bg1"/>
                </a:solidFill>
                <a:cs typeface="Arial" pitchFamily="34" charset="0"/>
              </a:rPr>
              <a:t>En plus d'informer et d'éduquer les gens, les publications peuvent également aider à mettre en relation des personnes partageant des intérêts ou des préoccupations similaires. Souvent, ces connexions se font en ligne par le biais de plateformes de médias sociaux comme Facebook ou Twitter. Grâce à ces plateformes de médias sociaux, les utilisateurs peuvent partager des idées et entrer en contact avec d'autres personnes partageant les mêmes intérêts ou préoccupations. Cette méthode est efficace car elle permet à des personnes qui n'auraient pas eu l'occasion d'entrer en contact avec d'autres de le faire facilement par le biais des plateformes de médias sociaux</a:t>
            </a:r>
            <a:r>
              <a:rPr lang="fr-FR" altLang="ko-KR" sz="1100" dirty="0" smtClean="0">
                <a:solidFill>
                  <a:schemeClr val="bg1"/>
                </a:solidFill>
                <a:cs typeface="Arial" pitchFamily="34" charset="0"/>
              </a:rPr>
              <a:t>.</a:t>
            </a:r>
            <a:endParaRPr lang="fr-FR" altLang="ko-KR" sz="1100" dirty="0">
              <a:solidFill>
                <a:schemeClr val="bg1"/>
              </a:solidFill>
              <a:cs typeface="Arial" pitchFamily="34" charset="0"/>
            </a:endParaRPr>
          </a:p>
        </p:txBody>
      </p:sp>
      <p:sp>
        <p:nvSpPr>
          <p:cNvPr id="15" name="Oval 14"/>
          <p:cNvSpPr/>
          <p:nvPr/>
        </p:nvSpPr>
        <p:spPr>
          <a:xfrm>
            <a:off x="4932040" y="3450897"/>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15"/>
          <p:cNvSpPr/>
          <p:nvPr/>
        </p:nvSpPr>
        <p:spPr>
          <a:xfrm>
            <a:off x="4932040" y="4248628"/>
            <a:ext cx="576064" cy="576064"/>
          </a:xfrm>
          <a:prstGeom prst="ellipse">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1" name="TextBox 20"/>
          <p:cNvSpPr txBox="1"/>
          <p:nvPr/>
        </p:nvSpPr>
        <p:spPr>
          <a:xfrm>
            <a:off x="5617860" y="3577271"/>
            <a:ext cx="3129552" cy="323314"/>
          </a:xfrm>
          <a:prstGeom prst="rect">
            <a:avLst/>
          </a:prstGeom>
          <a:noFill/>
        </p:spPr>
        <p:txBody>
          <a:bodyPr wrap="square" rtlCol="0" anchor="ctr">
            <a:spAutoFit/>
          </a:bodyPr>
          <a:lstStyle/>
          <a:p>
            <a:r>
              <a:rPr lang="en-US" altLang="ko-KR" sz="1200" b="1" dirty="0">
                <a:solidFill>
                  <a:schemeClr val="bg1"/>
                </a:solidFill>
                <a:cs typeface="Arial" pitchFamily="34" charset="0"/>
              </a:rPr>
              <a:t>T</a:t>
            </a:r>
            <a:r>
              <a:rPr lang="en-US" altLang="ko-KR" sz="1200" b="1" dirty="0" smtClean="0">
                <a:solidFill>
                  <a:schemeClr val="bg1"/>
                </a:solidFill>
                <a:cs typeface="Arial" pitchFamily="34" charset="0"/>
              </a:rPr>
              <a:t>WITTER</a:t>
            </a:r>
            <a:endParaRPr lang="ko-KR" altLang="en-US" sz="1200" b="1" dirty="0">
              <a:solidFill>
                <a:schemeClr val="bg1"/>
              </a:solidFill>
              <a:cs typeface="Arial" pitchFamily="34" charset="0"/>
            </a:endParaRPr>
          </a:p>
        </p:txBody>
      </p:sp>
      <p:sp>
        <p:nvSpPr>
          <p:cNvPr id="24" name="TextBox 23"/>
          <p:cNvSpPr txBox="1"/>
          <p:nvPr/>
        </p:nvSpPr>
        <p:spPr>
          <a:xfrm>
            <a:off x="5617860" y="4371582"/>
            <a:ext cx="3129552" cy="276999"/>
          </a:xfrm>
          <a:prstGeom prst="rect">
            <a:avLst/>
          </a:prstGeom>
          <a:noFill/>
        </p:spPr>
        <p:txBody>
          <a:bodyPr wrap="square" rtlCol="0" anchor="ctr">
            <a:spAutoFit/>
          </a:bodyPr>
          <a:lstStyle/>
          <a:p>
            <a:r>
              <a:rPr lang="en-US" altLang="ko-KR" sz="1200" b="1" dirty="0" smtClean="0">
                <a:solidFill>
                  <a:schemeClr val="bg1"/>
                </a:solidFill>
                <a:cs typeface="Arial" pitchFamily="34" charset="0"/>
              </a:rPr>
              <a:t>LINKEDIN</a:t>
            </a:r>
            <a:endParaRPr lang="ko-KR" altLang="en-US" sz="1200" b="1" dirty="0">
              <a:solidFill>
                <a:schemeClr val="bg1"/>
              </a:solidFill>
              <a:cs typeface="Arial" pitchFamily="34" charset="0"/>
            </a:endParaRPr>
          </a:p>
        </p:txBody>
      </p:sp>
      <p:pic>
        <p:nvPicPr>
          <p:cNvPr id="4" name="Picture 3"/>
          <p:cNvPicPr>
            <a:picLocks noChangeAspect="1"/>
          </p:cNvPicPr>
          <p:nvPr/>
        </p:nvPicPr>
        <p:blipFill>
          <a:blip r:embed="rId2"/>
          <a:stretch>
            <a:fillRect/>
          </a:stretch>
        </p:blipFill>
        <p:spPr>
          <a:xfrm>
            <a:off x="5046321" y="4376455"/>
            <a:ext cx="353599" cy="353599"/>
          </a:xfrm>
          <a:prstGeom prst="rect">
            <a:avLst/>
          </a:prstGeom>
        </p:spPr>
      </p:pic>
      <p:pic>
        <p:nvPicPr>
          <p:cNvPr id="5" name="Picture 4"/>
          <p:cNvPicPr>
            <a:picLocks noChangeAspect="1"/>
          </p:cNvPicPr>
          <p:nvPr/>
        </p:nvPicPr>
        <p:blipFill>
          <a:blip r:embed="rId3"/>
          <a:stretch>
            <a:fillRect/>
          </a:stretch>
        </p:blipFill>
        <p:spPr>
          <a:xfrm>
            <a:off x="5046321" y="3562129"/>
            <a:ext cx="353599" cy="35359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022" y="214851"/>
            <a:ext cx="4320584" cy="2880686"/>
          </a:xfrm>
          <a:prstGeom prst="rect">
            <a:avLst/>
          </a:prstGeom>
        </p:spPr>
      </p:pic>
    </p:spTree>
    <p:extLst>
      <p:ext uri="{BB962C8B-B14F-4D97-AF65-F5344CB8AC3E}">
        <p14:creationId xmlns:p14="http://schemas.microsoft.com/office/powerpoint/2010/main" val="161624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87256"/>
            <a:ext cx="7200800" cy="576064"/>
          </a:xfrm>
        </p:spPr>
        <p:txBody>
          <a:bodyPr/>
          <a:lstStyle/>
          <a:p>
            <a:r>
              <a:rPr lang="en-US" altLang="ko-KR" sz="2000" b="1" dirty="0" smtClean="0"/>
              <a:t>QUELQUES EXEMPLE DE MARQUE (NIKE ET LAMBORGHINI) SUR TWITTER ET LINKEDIN</a:t>
            </a:r>
            <a:endParaRPr lang="ko-KR" altLang="en-US" sz="2000" b="1" dirty="0"/>
          </a:p>
        </p:txBody>
      </p:sp>
      <p:sp>
        <p:nvSpPr>
          <p:cNvPr id="52" name="TextBox 51"/>
          <p:cNvSpPr txBox="1"/>
          <p:nvPr/>
        </p:nvSpPr>
        <p:spPr>
          <a:xfrm>
            <a:off x="1979712" y="1323462"/>
            <a:ext cx="3600400" cy="369332"/>
          </a:xfrm>
          <a:prstGeom prst="rect">
            <a:avLst/>
          </a:prstGeom>
          <a:noFill/>
        </p:spPr>
        <p:txBody>
          <a:bodyPr wrap="square" rtlCol="0" anchor="ctr">
            <a:spAutoFit/>
          </a:bodyPr>
          <a:lstStyle/>
          <a:p>
            <a:pPr algn="ctr"/>
            <a:r>
              <a:rPr lang="en-US" altLang="ko-KR" b="1" dirty="0" smtClean="0">
                <a:latin typeface="Bahnschrift SemiLight SemiConde" panose="020B0502040204020203" pitchFamily="34" charset="0"/>
                <a:cs typeface="Arial" pitchFamily="34" charset="0"/>
              </a:rPr>
              <a:t>Nike sur LinkedIn et Twitter</a:t>
            </a:r>
            <a:endParaRPr lang="ko-KR" altLang="en-US" b="1" dirty="0">
              <a:latin typeface="Bahnschrift SemiLight SemiConde" panose="020B0502040204020203" pitchFamily="34" charset="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75990"/>
            <a:ext cx="4000715" cy="33440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624093"/>
            <a:ext cx="3600400" cy="3399051"/>
          </a:xfrm>
          <a:prstGeom prst="rect">
            <a:avLst/>
          </a:prstGeom>
        </p:spPr>
      </p:pic>
    </p:spTree>
    <p:extLst>
      <p:ext uri="{BB962C8B-B14F-4D97-AF65-F5344CB8AC3E}">
        <p14:creationId xmlns:p14="http://schemas.microsoft.com/office/powerpoint/2010/main" val="4108663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9888" y="483518"/>
            <a:ext cx="3392275" cy="369332"/>
          </a:xfrm>
          <a:prstGeom prst="rect">
            <a:avLst/>
          </a:prstGeom>
        </p:spPr>
        <p:txBody>
          <a:bodyPr wrap="none">
            <a:spAutoFit/>
          </a:bodyPr>
          <a:lstStyle/>
          <a:p>
            <a:pPr algn="ctr"/>
            <a:r>
              <a:rPr lang="en-US" altLang="ko-KR" b="1" dirty="0" smtClean="0">
                <a:latin typeface="Bahnschrift SemiLight SemiConde" panose="020B0502040204020203" pitchFamily="34" charset="0"/>
                <a:cs typeface="Arial" pitchFamily="34" charset="0"/>
              </a:rPr>
              <a:t>Lamborghini </a:t>
            </a:r>
            <a:r>
              <a:rPr lang="en-US" altLang="ko-KR" b="1" dirty="0">
                <a:latin typeface="Bahnschrift SemiLight SemiConde" panose="020B0502040204020203" pitchFamily="34" charset="0"/>
                <a:cs typeface="Arial" pitchFamily="34" charset="0"/>
              </a:rPr>
              <a:t>sur LinkedIn et Twitter</a:t>
            </a:r>
            <a:endParaRPr lang="ko-KR" altLang="en-US" b="1" dirty="0">
              <a:latin typeface="Bahnschrift SemiLight SemiConde" panose="020B0502040204020203"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31590"/>
            <a:ext cx="4111151" cy="34072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131589"/>
            <a:ext cx="3528392" cy="3407257"/>
          </a:xfrm>
          <a:prstGeom prst="rect">
            <a:avLst/>
          </a:prstGeom>
        </p:spPr>
      </p:pic>
    </p:spTree>
    <p:extLst>
      <p:ext uri="{BB962C8B-B14F-4D97-AF65-F5344CB8AC3E}">
        <p14:creationId xmlns:p14="http://schemas.microsoft.com/office/powerpoint/2010/main" val="2253391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altLang="ko-KR" sz="2800" dirty="0">
                <a:solidFill>
                  <a:prstClr val="white"/>
                </a:solidFill>
              </a:rPr>
              <a:t>UNE FOIRE AUX QUESTIONS</a:t>
            </a:r>
            <a:endParaRPr lang="ko-KR" altLang="en-US" sz="2800" dirty="0">
              <a:solidFill>
                <a:prstClr val="white"/>
              </a:solidFill>
            </a:endParaRPr>
          </a:p>
        </p:txBody>
      </p:sp>
      <p:sp>
        <p:nvSpPr>
          <p:cNvPr id="3" name="Text Placeholder 2"/>
          <p:cNvSpPr>
            <a:spLocks noGrp="1"/>
          </p:cNvSpPr>
          <p:nvPr>
            <p:ph type="body" sz="quarter" idx="11"/>
          </p:nvPr>
        </p:nvSpPr>
        <p:spPr/>
        <p:txBody>
          <a:bodyPr/>
          <a:lstStyle/>
          <a:p>
            <a:pPr lvl="0"/>
            <a:r>
              <a:rPr lang="fr-FR" dirty="0"/>
              <a:t> </a:t>
            </a:r>
            <a:r>
              <a:rPr lang="fr-FR" b="1" dirty="0" smtClean="0"/>
              <a:t>LOGICIEL EDC RC </a:t>
            </a:r>
            <a:r>
              <a:rPr lang="fr-FR" dirty="0" smtClean="0"/>
              <a:t>(gestion d'inventaire </a:t>
            </a:r>
            <a:r>
              <a:rPr lang="fr-FR" dirty="0"/>
              <a:t>et des services de destruction</a:t>
            </a:r>
            <a:r>
              <a:rPr lang="fr-FR" dirty="0" smtClean="0"/>
              <a:t>)</a:t>
            </a:r>
            <a:endParaRPr lang="en-US" altLang="ko-KR" dirty="0"/>
          </a:p>
        </p:txBody>
      </p:sp>
      <p:sp>
        <p:nvSpPr>
          <p:cNvPr id="4" name="Block Arc 3"/>
          <p:cNvSpPr/>
          <p:nvPr/>
        </p:nvSpPr>
        <p:spPr>
          <a:xfrm>
            <a:off x="-1570625" y="1492653"/>
            <a:ext cx="3167844" cy="3167844"/>
          </a:xfrm>
          <a:prstGeom prst="blockArc">
            <a:avLst>
              <a:gd name="adj1" fmla="val 16173961"/>
              <a:gd name="adj2" fmla="val 5453715"/>
              <a:gd name="adj3" fmla="val 116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Block Arc 5"/>
          <p:cNvSpPr/>
          <p:nvPr/>
        </p:nvSpPr>
        <p:spPr>
          <a:xfrm>
            <a:off x="-1570625" y="1492653"/>
            <a:ext cx="3167844" cy="3167844"/>
          </a:xfrm>
          <a:prstGeom prst="blockArc">
            <a:avLst>
              <a:gd name="adj1" fmla="val 16173961"/>
              <a:gd name="adj2" fmla="val 1964022"/>
              <a:gd name="adj3" fmla="val 114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Block Arc 6"/>
          <p:cNvSpPr/>
          <p:nvPr/>
        </p:nvSpPr>
        <p:spPr>
          <a:xfrm>
            <a:off x="-1570625" y="1492653"/>
            <a:ext cx="3167844" cy="3167844"/>
          </a:xfrm>
          <a:prstGeom prst="blockArc">
            <a:avLst>
              <a:gd name="adj1" fmla="val 16173961"/>
              <a:gd name="adj2" fmla="val 19690711"/>
              <a:gd name="adj3" fmla="val 115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TextBox 22"/>
          <p:cNvSpPr txBox="1"/>
          <p:nvPr/>
        </p:nvSpPr>
        <p:spPr>
          <a:xfrm>
            <a:off x="5292080" y="1419621"/>
            <a:ext cx="3595004" cy="461665"/>
          </a:xfrm>
          <a:prstGeom prst="rect">
            <a:avLst/>
          </a:prstGeom>
          <a:noFill/>
        </p:spPr>
        <p:txBody>
          <a:bodyPr wrap="square" rtlCol="0" anchor="ctr">
            <a:spAutoFit/>
          </a:bodyPr>
          <a:lstStyle/>
          <a:p>
            <a:r>
              <a:rPr lang="fr-FR" sz="1200" dirty="0"/>
              <a:t>Est-ce que les utilisateurs peuvent effectuer des recherches et commander des articles en ligne?</a:t>
            </a:r>
            <a:endParaRPr lang="en-US" altLang="ko-KR" sz="1200" dirty="0">
              <a:solidFill>
                <a:schemeClr val="tx1">
                  <a:lumMod val="75000"/>
                  <a:lumOff val="25000"/>
                </a:schemeClr>
              </a:solidFill>
              <a:cs typeface="Arial" pitchFamily="34" charset="0"/>
            </a:endParaRPr>
          </a:p>
        </p:txBody>
      </p:sp>
      <p:sp>
        <p:nvSpPr>
          <p:cNvPr id="24" name="TextBox 23"/>
          <p:cNvSpPr txBox="1"/>
          <p:nvPr/>
        </p:nvSpPr>
        <p:spPr>
          <a:xfrm>
            <a:off x="5292080" y="1879139"/>
            <a:ext cx="3595004" cy="646331"/>
          </a:xfrm>
          <a:prstGeom prst="rect">
            <a:avLst/>
          </a:prstGeom>
          <a:noFill/>
        </p:spPr>
        <p:txBody>
          <a:bodyPr wrap="square" rtlCol="0" anchor="ctr">
            <a:spAutoFit/>
          </a:bodyPr>
          <a:lstStyle/>
          <a:p>
            <a:r>
              <a:rPr lang="fr-FR" altLang="ko-KR" sz="1200" dirty="0">
                <a:solidFill>
                  <a:schemeClr val="tx1">
                    <a:lumMod val="75000"/>
                    <a:lumOff val="25000"/>
                  </a:schemeClr>
                </a:solidFill>
                <a:cs typeface="Arial" pitchFamily="34" charset="0"/>
              </a:rPr>
              <a:t> </a:t>
            </a:r>
            <a:r>
              <a:rPr lang="fr-FR" altLang="ko-KR" sz="1200" dirty="0">
                <a:cs typeface="Arial" pitchFamily="34" charset="0"/>
              </a:rPr>
              <a:t>Quels sont les moyens utilisés par le logiciel pour identifier et retracer les dossiers, les boîtes et les autres articles?</a:t>
            </a:r>
          </a:p>
        </p:txBody>
      </p:sp>
      <p:sp>
        <p:nvSpPr>
          <p:cNvPr id="25" name="TextBox 24"/>
          <p:cNvSpPr txBox="1"/>
          <p:nvPr/>
        </p:nvSpPr>
        <p:spPr>
          <a:xfrm>
            <a:off x="5292080" y="2430989"/>
            <a:ext cx="3595004" cy="646331"/>
          </a:xfrm>
          <a:prstGeom prst="rect">
            <a:avLst/>
          </a:prstGeom>
          <a:noFill/>
        </p:spPr>
        <p:txBody>
          <a:bodyPr wrap="square" rtlCol="0" anchor="ctr">
            <a:spAutoFit/>
          </a:bodyPr>
          <a:lstStyle/>
          <a:p>
            <a:r>
              <a:rPr lang="fr-FR" sz="1200" dirty="0"/>
              <a:t>Comment les calendrier de conservation sont-ils respectés? Sur quoi se basent-ils (évènement, nombre d’années, etc.)?</a:t>
            </a:r>
            <a:endParaRPr lang="en-US" altLang="ko-KR" sz="1200" dirty="0">
              <a:solidFill>
                <a:schemeClr val="tx1">
                  <a:lumMod val="75000"/>
                  <a:lumOff val="25000"/>
                </a:schemeClr>
              </a:solidFill>
              <a:cs typeface="Arial" pitchFamily="34" charset="0"/>
            </a:endParaRPr>
          </a:p>
        </p:txBody>
      </p:sp>
      <p:sp>
        <p:nvSpPr>
          <p:cNvPr id="26" name="TextBox 25"/>
          <p:cNvSpPr txBox="1"/>
          <p:nvPr/>
        </p:nvSpPr>
        <p:spPr>
          <a:xfrm>
            <a:off x="5324063" y="3029006"/>
            <a:ext cx="3680450" cy="646331"/>
          </a:xfrm>
          <a:prstGeom prst="rect">
            <a:avLst/>
          </a:prstGeom>
          <a:noFill/>
        </p:spPr>
        <p:txBody>
          <a:bodyPr wrap="square" rtlCol="0" anchor="ctr">
            <a:spAutoFit/>
          </a:bodyPr>
          <a:lstStyle/>
          <a:p>
            <a:r>
              <a:rPr lang="fr-FR" sz="1200" dirty="0"/>
              <a:t>Comment le logiciel s’assure-t-il que les bons articles sont détruits? Quels sont les processus de validations?</a:t>
            </a:r>
            <a:endParaRPr lang="en-US" altLang="ko-KR" sz="1200" dirty="0">
              <a:solidFill>
                <a:schemeClr val="tx1">
                  <a:lumMod val="75000"/>
                  <a:lumOff val="25000"/>
                </a:schemeClr>
              </a:solidFill>
              <a:cs typeface="Arial" pitchFamily="34" charset="0"/>
            </a:endParaRPr>
          </a:p>
        </p:txBody>
      </p:sp>
      <p:sp>
        <p:nvSpPr>
          <p:cNvPr id="27" name="TextBox 26"/>
          <p:cNvSpPr txBox="1"/>
          <p:nvPr/>
        </p:nvSpPr>
        <p:spPr>
          <a:xfrm>
            <a:off x="5292080" y="3627022"/>
            <a:ext cx="3744416" cy="461665"/>
          </a:xfrm>
          <a:prstGeom prst="rect">
            <a:avLst/>
          </a:prstGeom>
          <a:noFill/>
        </p:spPr>
        <p:txBody>
          <a:bodyPr wrap="square" rtlCol="0" anchor="ctr">
            <a:spAutoFit/>
          </a:bodyPr>
          <a:lstStyle/>
          <a:p>
            <a:r>
              <a:rPr lang="fr-FR" sz="1200" dirty="0"/>
              <a:t>Comment puis-je retracer des boîtes et des dossiers en cas de vérification?</a:t>
            </a:r>
            <a:endParaRPr lang="en-US" altLang="ko-KR" sz="1200" dirty="0">
              <a:solidFill>
                <a:schemeClr val="tx1">
                  <a:lumMod val="75000"/>
                  <a:lumOff val="25000"/>
                </a:schemeClr>
              </a:solidFill>
              <a:cs typeface="Arial" pitchFamily="34" charset="0"/>
            </a:endParaRPr>
          </a:p>
        </p:txBody>
      </p:sp>
      <p:sp>
        <p:nvSpPr>
          <p:cNvPr id="28" name="TextBox 27"/>
          <p:cNvSpPr txBox="1"/>
          <p:nvPr/>
        </p:nvSpPr>
        <p:spPr>
          <a:xfrm>
            <a:off x="5292080" y="4178873"/>
            <a:ext cx="3672408" cy="461665"/>
          </a:xfrm>
          <a:prstGeom prst="rect">
            <a:avLst/>
          </a:prstGeom>
          <a:noFill/>
        </p:spPr>
        <p:txBody>
          <a:bodyPr wrap="square" rtlCol="0" anchor="ctr">
            <a:spAutoFit/>
          </a:bodyPr>
          <a:lstStyle/>
          <a:p>
            <a:r>
              <a:rPr lang="fr-FR" sz="1200" dirty="0"/>
              <a:t>Comment puis-je retracer les articles qui partent ou retournent au centre documentaire?</a:t>
            </a:r>
            <a:endParaRPr lang="en-US" altLang="ko-KR" sz="1200" dirty="0">
              <a:solidFill>
                <a:schemeClr val="tx1">
                  <a:lumMod val="75000"/>
                  <a:lumOff val="25000"/>
                </a:schemeClr>
              </a:solidFill>
              <a:cs typeface="Arial" pitchFamily="34" charset="0"/>
            </a:endParaRPr>
          </a:p>
        </p:txBody>
      </p:sp>
      <p:sp>
        <p:nvSpPr>
          <p:cNvPr id="5" name="Oval 4"/>
          <p:cNvSpPr/>
          <p:nvPr/>
        </p:nvSpPr>
        <p:spPr>
          <a:xfrm>
            <a:off x="5056249" y="1510744"/>
            <a:ext cx="221420" cy="221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0" name="Oval 29"/>
          <p:cNvSpPr/>
          <p:nvPr/>
        </p:nvSpPr>
        <p:spPr>
          <a:xfrm>
            <a:off x="5056249" y="2068394"/>
            <a:ext cx="221420" cy="221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1" name="Oval 30"/>
          <p:cNvSpPr/>
          <p:nvPr/>
        </p:nvSpPr>
        <p:spPr>
          <a:xfrm>
            <a:off x="5056249" y="2626044"/>
            <a:ext cx="221420" cy="221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2" name="Oval 31"/>
          <p:cNvSpPr/>
          <p:nvPr/>
        </p:nvSpPr>
        <p:spPr>
          <a:xfrm>
            <a:off x="5056249" y="3183694"/>
            <a:ext cx="221420" cy="221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3" name="Oval 32"/>
          <p:cNvSpPr/>
          <p:nvPr/>
        </p:nvSpPr>
        <p:spPr>
          <a:xfrm>
            <a:off x="5056249" y="3741344"/>
            <a:ext cx="221420" cy="2214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4" name="Oval 33"/>
          <p:cNvSpPr/>
          <p:nvPr/>
        </p:nvSpPr>
        <p:spPr>
          <a:xfrm>
            <a:off x="5056249" y="4298996"/>
            <a:ext cx="221420" cy="22142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687" y="1189798"/>
            <a:ext cx="2034886" cy="3773554"/>
          </a:xfrm>
          <a:prstGeom prst="rect">
            <a:avLst/>
          </a:prstGeom>
        </p:spPr>
      </p:pic>
    </p:spTree>
    <p:extLst>
      <p:ext uri="{BB962C8B-B14F-4D97-AF65-F5344CB8AC3E}">
        <p14:creationId xmlns:p14="http://schemas.microsoft.com/office/powerpoint/2010/main" val="131248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ARTICLE DE BLOG</a:t>
            </a:r>
            <a:endParaRPr lang="ko-KR" altLang="en-US" dirty="0"/>
          </a:p>
        </p:txBody>
      </p:sp>
      <p:sp>
        <p:nvSpPr>
          <p:cNvPr id="3" name="Text Placeholder 2"/>
          <p:cNvSpPr>
            <a:spLocks noGrp="1"/>
          </p:cNvSpPr>
          <p:nvPr>
            <p:ph type="body" sz="quarter" idx="11"/>
          </p:nvPr>
        </p:nvSpPr>
        <p:spPr>
          <a:xfrm>
            <a:off x="179512" y="2647186"/>
            <a:ext cx="4283968" cy="288032"/>
          </a:xfrm>
        </p:spPr>
        <p:txBody>
          <a:bodyPr/>
          <a:lstStyle/>
          <a:p>
            <a:pPr algn="ctr" fontAlgn="base"/>
            <a:r>
              <a:rPr lang="fr-FR" b="1" dirty="0" smtClean="0"/>
              <a:t>           </a:t>
            </a:r>
            <a:r>
              <a:rPr lang="fr-FR" b="1" dirty="0" err="1" smtClean="0"/>
              <a:t>Microblogging</a:t>
            </a:r>
            <a:r>
              <a:rPr lang="fr-FR" b="1" dirty="0" smtClean="0"/>
              <a:t> </a:t>
            </a:r>
            <a:r>
              <a:rPr lang="fr-FR" b="1" dirty="0"/>
              <a:t>: définition, intérêt et outils</a:t>
            </a:r>
          </a:p>
        </p:txBody>
      </p:sp>
      <p:sp>
        <p:nvSpPr>
          <p:cNvPr id="4" name="Freeform 3"/>
          <p:cNvSpPr/>
          <p:nvPr/>
        </p:nvSpPr>
        <p:spPr>
          <a:xfrm>
            <a:off x="5025036" y="2152650"/>
            <a:ext cx="343094" cy="840698"/>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dirty="0" smtClean="0"/>
              <a:t>NEWSLETTER</a:t>
            </a:r>
            <a:endParaRPr lang="ko-KR" altLang="en-US" sz="2800" dirty="0"/>
          </a:p>
        </p:txBody>
      </p:sp>
      <p:sp>
        <p:nvSpPr>
          <p:cNvPr id="3" name="Text Placeholder 2"/>
          <p:cNvSpPr>
            <a:spLocks noGrp="1"/>
          </p:cNvSpPr>
          <p:nvPr>
            <p:ph type="body" sz="quarter" idx="11"/>
          </p:nvPr>
        </p:nvSpPr>
        <p:spPr>
          <a:xfrm>
            <a:off x="338831" y="661442"/>
            <a:ext cx="7200800" cy="288032"/>
          </a:xfrm>
        </p:spPr>
        <p:txBody>
          <a:bodyPr/>
          <a:lstStyle/>
          <a:p>
            <a:r>
              <a:rPr lang="en-US" altLang="ko-KR" dirty="0" err="1" smtClean="0"/>
              <a:t>Exemple</a:t>
            </a:r>
            <a:r>
              <a:rPr lang="en-US" altLang="ko-KR" dirty="0" smtClean="0"/>
              <a:t> de </a:t>
            </a:r>
            <a:r>
              <a:rPr lang="en-US" altLang="ko-KR" dirty="0" err="1" smtClean="0"/>
              <a:t>l’entreprise</a:t>
            </a:r>
            <a:r>
              <a:rPr lang="en-US" altLang="ko-KR" dirty="0" smtClean="0"/>
              <a:t> </a:t>
            </a:r>
            <a:r>
              <a:rPr lang="fr-FR" dirty="0" err="1">
                <a:latin typeface="OpenSans-Regular"/>
                <a:hlinkClick r:id="rId2"/>
              </a:rPr>
              <a:t>Flexilivre</a:t>
            </a:r>
            <a:r>
              <a:rPr lang="fr-FR" dirty="0">
                <a:latin typeface="OpenSans-Regular"/>
              </a:rPr>
              <a:t> </a:t>
            </a:r>
          </a:p>
          <a:p>
            <a:pPr lvl="0"/>
            <a:endParaRPr lang="en-US" altLang="ko-KR" b="1" dirty="0"/>
          </a:p>
        </p:txBody>
      </p:sp>
      <p:sp>
        <p:nvSpPr>
          <p:cNvPr id="4" name="Rectangle 3"/>
          <p:cNvSpPr/>
          <p:nvPr/>
        </p:nvSpPr>
        <p:spPr>
          <a:xfrm>
            <a:off x="179512" y="1707654"/>
            <a:ext cx="4176464" cy="938719"/>
          </a:xfrm>
          <a:prstGeom prst="rect">
            <a:avLst/>
          </a:prstGeom>
        </p:spPr>
        <p:txBody>
          <a:bodyPr wrap="square">
            <a:spAutoFit/>
          </a:bodyPr>
          <a:lstStyle/>
          <a:p>
            <a:r>
              <a:rPr lang="fr-FR" sz="1100" dirty="0">
                <a:latin typeface="OpenSans-Regular"/>
              </a:rPr>
              <a:t>Une newsletter est un très bon format pour proposer un cadeau de type bon d’achat à vos contacts.</a:t>
            </a:r>
          </a:p>
          <a:p>
            <a:r>
              <a:rPr lang="fr-FR" sz="1100" dirty="0">
                <a:latin typeface="OpenSans-Regular"/>
              </a:rPr>
              <a:t>Vous pouvez aussi vous en servir pour envoyer des concours, des sondages et bien d’autres campagnes plus interactives.</a:t>
            </a:r>
          </a:p>
          <a:p>
            <a:r>
              <a:rPr lang="fr-FR" sz="1100" dirty="0">
                <a:latin typeface="OpenSans-Regular"/>
              </a:rPr>
              <a:t>Voici un exemple de promotion simple, envoyée par</a:t>
            </a:r>
            <a:r>
              <a:rPr lang="fr-FR" sz="1100" b="1" dirty="0">
                <a:latin typeface="OpenSans-Regular"/>
              </a:rPr>
              <a:t> </a:t>
            </a:r>
            <a:r>
              <a:rPr lang="fr-FR" sz="1100" dirty="0" err="1">
                <a:latin typeface="OpenSans-Regular"/>
                <a:hlinkClick r:id="rId2"/>
              </a:rPr>
              <a:t>Flexilivre</a:t>
            </a:r>
            <a:r>
              <a:rPr lang="fr-FR" sz="1100" dirty="0">
                <a:latin typeface="OpenSans-Regular"/>
              </a:rPr>
              <a:t> :</a:t>
            </a:r>
            <a:endParaRPr lang="fr-FR" sz="1100" i="0" dirty="0">
              <a:effectLst/>
              <a:latin typeface="OpenSans-Regular"/>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131590"/>
            <a:ext cx="2307377" cy="3915549"/>
          </a:xfrm>
          <a:prstGeom prst="rect">
            <a:avLst/>
          </a:prstGeom>
        </p:spPr>
      </p:pic>
    </p:spTree>
    <p:extLst>
      <p:ext uri="{BB962C8B-B14F-4D97-AF65-F5344CB8AC3E}">
        <p14:creationId xmlns:p14="http://schemas.microsoft.com/office/powerpoint/2010/main" val="3297063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altLang="ko-KR" sz="2000" b="1" dirty="0" smtClean="0"/>
              <a:t>CREATION D’UN BLOG</a:t>
            </a:r>
            <a:endParaRPr lang="ko-KR" altLang="en-US" sz="2000" b="1" dirty="0">
              <a:solidFill>
                <a:schemeClr val="tx1">
                  <a:lumMod val="75000"/>
                  <a:lumOff val="25000"/>
                </a:schemeClr>
              </a:solidFill>
            </a:endParaRPr>
          </a:p>
        </p:txBody>
      </p:sp>
      <p:sp>
        <p:nvSpPr>
          <p:cNvPr id="3" name="Text Placeholder 2"/>
          <p:cNvSpPr>
            <a:spLocks noGrp="1"/>
          </p:cNvSpPr>
          <p:nvPr>
            <p:ph type="body" sz="quarter" idx="11"/>
          </p:nvPr>
        </p:nvSpPr>
        <p:spPr>
          <a:prstGeom prst="rect">
            <a:avLst/>
          </a:prstGeom>
        </p:spPr>
        <p:txBody>
          <a:bodyPr/>
          <a:lstStyle/>
          <a:p>
            <a:pPr lvl="0"/>
            <a:r>
              <a:rPr lang="en-US" altLang="ko-KR" b="1" dirty="0" err="1" smtClean="0">
                <a:solidFill>
                  <a:schemeClr val="tx1">
                    <a:lumMod val="75000"/>
                    <a:lumOff val="25000"/>
                  </a:schemeClr>
                </a:solidFill>
              </a:rPr>
              <a:t>Titre</a:t>
            </a:r>
            <a:r>
              <a:rPr lang="en-US" altLang="ko-KR" dirty="0" smtClean="0">
                <a:solidFill>
                  <a:schemeClr val="tx1">
                    <a:lumMod val="75000"/>
                    <a:lumOff val="25000"/>
                  </a:schemeClr>
                </a:solidFill>
              </a:rPr>
              <a:t>: </a:t>
            </a:r>
            <a:r>
              <a:rPr lang="en-US" altLang="ko-KR" b="1" dirty="0" smtClean="0">
                <a:solidFill>
                  <a:schemeClr val="tx1">
                    <a:lumMod val="75000"/>
                    <a:lumOff val="25000"/>
                  </a:schemeClr>
                </a:solidFill>
              </a:rPr>
              <a:t>le Basketball </a:t>
            </a:r>
            <a:r>
              <a:rPr lang="en-US" altLang="ko-KR" b="1" dirty="0" err="1" smtClean="0">
                <a:solidFill>
                  <a:schemeClr val="tx1">
                    <a:lumMod val="75000"/>
                    <a:lumOff val="25000"/>
                  </a:schemeClr>
                </a:solidFill>
              </a:rPr>
              <a:t>Camerounais</a:t>
            </a:r>
            <a:endParaRPr lang="en-US" altLang="ko-KR" b="1" dirty="0">
              <a:solidFill>
                <a:schemeClr val="tx1">
                  <a:lumMod val="75000"/>
                  <a:lumOff val="25000"/>
                </a:schemeClr>
              </a:solidFill>
            </a:endParaRPr>
          </a:p>
        </p:txBody>
      </p:sp>
      <p:grpSp>
        <p:nvGrpSpPr>
          <p:cNvPr id="5" name="Group 4"/>
          <p:cNvGrpSpPr/>
          <p:nvPr/>
        </p:nvGrpSpPr>
        <p:grpSpPr>
          <a:xfrm>
            <a:off x="7944605" y="2411375"/>
            <a:ext cx="999728" cy="994953"/>
            <a:chOff x="6127601" y="487152"/>
            <a:chExt cx="999728" cy="994953"/>
          </a:xfrm>
        </p:grpSpPr>
        <p:sp>
          <p:nvSpPr>
            <p:cNvPr id="6" name="Oval 5"/>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27523" y="790582"/>
            <a:ext cx="488093" cy="485762"/>
            <a:chOff x="6127601" y="487152"/>
            <a:chExt cx="999728" cy="994953"/>
          </a:xfrm>
          <a:solidFill>
            <a:schemeClr val="bg1">
              <a:alpha val="70000"/>
            </a:schemeClr>
          </a:solidFill>
        </p:grpSpPr>
        <p:sp>
          <p:nvSpPr>
            <p:cNvPr id="10" name="Oval 9"/>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83800" y="19045"/>
            <a:ext cx="4809574" cy="4701287"/>
            <a:chOff x="2008684" y="1268807"/>
            <a:chExt cx="3055132" cy="4701287"/>
          </a:xfrm>
        </p:grpSpPr>
        <p:sp>
          <p:nvSpPr>
            <p:cNvPr id="14" name="TextBox 13"/>
            <p:cNvSpPr txBox="1"/>
            <p:nvPr/>
          </p:nvSpPr>
          <p:spPr>
            <a:xfrm>
              <a:off x="2008684" y="1645833"/>
              <a:ext cx="2835932" cy="4324261"/>
            </a:xfrm>
            <a:prstGeom prst="rect">
              <a:avLst/>
            </a:prstGeom>
            <a:noFill/>
          </p:spPr>
          <p:txBody>
            <a:bodyPr wrap="square" rtlCol="0" anchor="ctr">
              <a:spAutoFit/>
            </a:bodyPr>
            <a:lstStyle/>
            <a:p>
              <a:r>
                <a:rPr lang="fr-FR" altLang="ko-KR" sz="1100" dirty="0">
                  <a:solidFill>
                    <a:schemeClr val="bg1"/>
                  </a:solidFill>
                  <a:cs typeface="Arial" pitchFamily="34" charset="0"/>
                </a:rPr>
                <a:t>Le </a:t>
              </a:r>
              <a:r>
                <a:rPr lang="fr-FR" altLang="ko-KR" sz="1100" dirty="0" smtClean="0">
                  <a:solidFill>
                    <a:schemeClr val="bg1"/>
                  </a:solidFill>
                  <a:cs typeface="Arial" pitchFamily="34" charset="0"/>
                </a:rPr>
                <a:t>Basketball </a:t>
              </a:r>
              <a:r>
                <a:rPr lang="fr-FR" altLang="ko-KR" sz="1100" dirty="0">
                  <a:solidFill>
                    <a:schemeClr val="bg1"/>
                  </a:solidFill>
                  <a:cs typeface="Arial" pitchFamily="34" charset="0"/>
                </a:rPr>
                <a:t>est un sport que beaucoup de gens aiment regarder, jouer et même participer. En plus d'être un sport, le </a:t>
              </a:r>
              <a:r>
                <a:rPr lang="fr-FR" altLang="ko-KR" sz="1100" dirty="0" smtClean="0">
                  <a:solidFill>
                    <a:schemeClr val="bg1"/>
                  </a:solidFill>
                  <a:cs typeface="Arial" pitchFamily="34" charset="0"/>
                </a:rPr>
                <a:t>Basket-ball </a:t>
              </a:r>
              <a:r>
                <a:rPr lang="fr-FR" altLang="ko-KR" sz="1100" dirty="0">
                  <a:solidFill>
                    <a:schemeClr val="bg1"/>
                  </a:solidFill>
                  <a:cs typeface="Arial" pitchFamily="34" charset="0"/>
                </a:rPr>
                <a:t>est également une activité compétitive qui a ses propres règles . Beaucoup de gens aiment le basket-ball parce que c'est un jeu qui peut être joué par n'importe qui, quel que soit son niveau de compétence. J'aimais jouer au basket parce que cela m'aidait à devenir plus en forme et plus athlétique. J'ai aussi aimé jouer au basket car cela m'a permis de me faire de nouveaux amis. Je pense qu'être une joueuse de basket-ball a eu un impact positif sur ma santé et mon bien-être.</a:t>
              </a:r>
            </a:p>
            <a:p>
              <a:r>
                <a:rPr lang="fr-FR" altLang="ko-KR" sz="1100" dirty="0">
                  <a:solidFill>
                    <a:schemeClr val="bg1"/>
                  </a:solidFill>
                  <a:cs typeface="Arial" pitchFamily="34" charset="0"/>
                </a:rPr>
                <a:t>J'ai commence le Basketball en classe de 3eme dans un camp de vacance </a:t>
              </a:r>
              <a:r>
                <a:rPr lang="fr-FR" altLang="ko-KR" sz="1100" dirty="0" err="1">
                  <a:solidFill>
                    <a:schemeClr val="bg1"/>
                  </a:solidFill>
                  <a:cs typeface="Arial" pitchFamily="34" charset="0"/>
                </a:rPr>
                <a:t>apres</a:t>
              </a:r>
              <a:r>
                <a:rPr lang="fr-FR" altLang="ko-KR" sz="1100" dirty="0">
                  <a:solidFill>
                    <a:schemeClr val="bg1"/>
                  </a:solidFill>
                  <a:cs typeface="Arial" pitchFamily="34" charset="0"/>
                </a:rPr>
                <a:t> ca j'ai joue dans un complexe sportif pour m'amuser jusqu'a ce que je passe mon </a:t>
              </a:r>
              <a:r>
                <a:rPr lang="fr-FR" altLang="ko-KR" sz="1100" dirty="0" err="1" smtClean="0">
                  <a:solidFill>
                    <a:schemeClr val="bg1"/>
                  </a:solidFill>
                  <a:cs typeface="Arial" pitchFamily="34" charset="0"/>
                </a:rPr>
                <a:t>Baccalaureat</a:t>
              </a:r>
              <a:r>
                <a:rPr lang="fr-FR" altLang="ko-KR" sz="1100" dirty="0" smtClean="0">
                  <a:solidFill>
                    <a:schemeClr val="bg1"/>
                  </a:solidFill>
                  <a:cs typeface="Arial" pitchFamily="34" charset="0"/>
                </a:rPr>
                <a:t> </a:t>
              </a:r>
              <a:r>
                <a:rPr lang="fr-FR" altLang="ko-KR" sz="1100" dirty="0">
                  <a:solidFill>
                    <a:schemeClr val="bg1"/>
                  </a:solidFill>
                  <a:cs typeface="Arial" pitchFamily="34" charset="0"/>
                </a:rPr>
                <a:t>en 2012. En effet, je continue mes </a:t>
              </a:r>
              <a:r>
                <a:rPr lang="fr-FR" altLang="ko-KR" sz="1100" dirty="0" err="1">
                  <a:solidFill>
                    <a:schemeClr val="bg1"/>
                  </a:solidFill>
                  <a:cs typeface="Arial" pitchFamily="34" charset="0"/>
                </a:rPr>
                <a:t>etudes</a:t>
              </a:r>
              <a:r>
                <a:rPr lang="fr-FR" altLang="ko-KR" sz="1100" dirty="0">
                  <a:solidFill>
                    <a:schemeClr val="bg1"/>
                  </a:solidFill>
                  <a:cs typeface="Arial" pitchFamily="34" charset="0"/>
                </a:rPr>
                <a:t> dans une autre ville la capital de mon pays le Cameroun ou je recommence le basketball. Pendant je m'amuse au bonbon (appellation d'un jeu de Basketball sans engagement dans un club) un coach me reperd et me demande d'</a:t>
              </a:r>
              <a:r>
                <a:rPr lang="fr-FR" altLang="ko-KR" sz="1100" dirty="0" err="1">
                  <a:solidFill>
                    <a:schemeClr val="bg1"/>
                  </a:solidFill>
                  <a:cs typeface="Arial" pitchFamily="34" charset="0"/>
                </a:rPr>
                <a:t>adherer</a:t>
              </a:r>
              <a:r>
                <a:rPr lang="fr-FR" altLang="ko-KR" sz="1100" dirty="0">
                  <a:solidFill>
                    <a:schemeClr val="bg1"/>
                  </a:solidFill>
                  <a:cs typeface="Arial" pitchFamily="34" charset="0"/>
                </a:rPr>
                <a:t> a son club de Basketball KOSSENGUE. Apres plus de deux ans, je jouais pour des grandes </a:t>
              </a:r>
              <a:r>
                <a:rPr lang="fr-FR" altLang="ko-KR" sz="1100" dirty="0" err="1">
                  <a:solidFill>
                    <a:schemeClr val="bg1"/>
                  </a:solidFill>
                  <a:cs typeface="Arial" pitchFamily="34" charset="0"/>
                </a:rPr>
                <a:t>equipes</a:t>
              </a:r>
              <a:r>
                <a:rPr lang="fr-FR" altLang="ko-KR" sz="1100" dirty="0">
                  <a:solidFill>
                    <a:schemeClr val="bg1"/>
                  </a:solidFill>
                  <a:cs typeface="Arial" pitchFamily="34" charset="0"/>
                </a:rPr>
                <a:t> dans mon pays BEAC, FAP, APEJES etc... et </a:t>
              </a:r>
              <a:r>
                <a:rPr lang="fr-FR" altLang="ko-KR" sz="1100" dirty="0" err="1">
                  <a:solidFill>
                    <a:schemeClr val="bg1"/>
                  </a:solidFill>
                  <a:cs typeface="Arial" pitchFamily="34" charset="0"/>
                </a:rPr>
                <a:t>meme</a:t>
              </a:r>
              <a:r>
                <a:rPr lang="fr-FR" altLang="ko-KR" sz="1100" dirty="0">
                  <a:solidFill>
                    <a:schemeClr val="bg1"/>
                  </a:solidFill>
                  <a:cs typeface="Arial" pitchFamily="34" charset="0"/>
                </a:rPr>
                <a:t> je suis </a:t>
              </a:r>
              <a:r>
                <a:rPr lang="fr-FR" altLang="ko-KR" sz="1100" dirty="0" err="1">
                  <a:solidFill>
                    <a:schemeClr val="bg1"/>
                  </a:solidFill>
                  <a:cs typeface="Arial" pitchFamily="34" charset="0"/>
                </a:rPr>
                <a:t>convoquee</a:t>
              </a:r>
              <a:r>
                <a:rPr lang="fr-FR" altLang="ko-KR" sz="1100" dirty="0">
                  <a:solidFill>
                    <a:schemeClr val="bg1"/>
                  </a:solidFill>
                  <a:cs typeface="Arial" pitchFamily="34" charset="0"/>
                </a:rPr>
                <a:t> pour des stage internationaux.</a:t>
              </a:r>
            </a:p>
            <a:p>
              <a:r>
                <a:rPr lang="fr-FR" altLang="ko-KR" sz="1100" dirty="0">
                  <a:solidFill>
                    <a:schemeClr val="bg1"/>
                  </a:solidFill>
                  <a:cs typeface="Arial" pitchFamily="34" charset="0"/>
                </a:rPr>
                <a:t>le Basket est un sport qui m'a vraiment beaucoup aider dans mes </a:t>
              </a:r>
              <a:r>
                <a:rPr lang="fr-FR" altLang="ko-KR" sz="1100" dirty="0" err="1">
                  <a:solidFill>
                    <a:schemeClr val="bg1"/>
                  </a:solidFill>
                  <a:cs typeface="Arial" pitchFamily="34" charset="0"/>
                </a:rPr>
                <a:t>etudes</a:t>
              </a:r>
              <a:r>
                <a:rPr lang="fr-FR" altLang="ko-KR" sz="1100" dirty="0">
                  <a:solidFill>
                    <a:schemeClr val="bg1"/>
                  </a:solidFill>
                  <a:cs typeface="Arial" pitchFamily="34" charset="0"/>
                </a:rPr>
                <a:t> aussi , j'ai pu obtenir mon Master 1 tout ca en jouant au Basketball. Et plus tard j'ai pu trouve du travail dans une ONG et aussi dans plusieurs entreprise, ensuite je me suis </a:t>
              </a:r>
              <a:r>
                <a:rPr lang="fr-FR" altLang="ko-KR" sz="1100" dirty="0" err="1">
                  <a:solidFill>
                    <a:schemeClr val="bg1"/>
                  </a:solidFill>
                  <a:cs typeface="Arial" pitchFamily="34" charset="0"/>
                </a:rPr>
                <a:t>mariee</a:t>
              </a:r>
              <a:r>
                <a:rPr lang="fr-FR" altLang="ko-KR" sz="1100" dirty="0">
                  <a:solidFill>
                    <a:schemeClr val="bg1"/>
                  </a:solidFill>
                  <a:cs typeface="Arial" pitchFamily="34" charset="0"/>
                </a:rPr>
                <a:t> et mon mari est un Basketteur que j'ai rencontre lors d'une </a:t>
              </a:r>
              <a:r>
                <a:rPr lang="fr-FR" altLang="ko-KR" sz="1100" dirty="0" err="1">
                  <a:solidFill>
                    <a:schemeClr val="bg1"/>
                  </a:solidFill>
                  <a:cs typeface="Arial" pitchFamily="34" charset="0"/>
                </a:rPr>
                <a:t>competition</a:t>
              </a:r>
              <a:r>
                <a:rPr lang="fr-FR" altLang="ko-KR" sz="1100" dirty="0">
                  <a:solidFill>
                    <a:schemeClr val="bg1"/>
                  </a:solidFill>
                  <a:cs typeface="Arial" pitchFamily="34" charset="0"/>
                </a:rPr>
                <a:t>. </a:t>
              </a:r>
              <a:endParaRPr lang="en-US" altLang="ko-KR" sz="1100" dirty="0">
                <a:solidFill>
                  <a:schemeClr val="bg1"/>
                </a:solidFill>
                <a:cs typeface="Arial" pitchFamily="34" charset="0"/>
              </a:endParaRPr>
            </a:p>
          </p:txBody>
        </p:sp>
        <p:sp>
          <p:nvSpPr>
            <p:cNvPr id="15" name="TextBox 14"/>
            <p:cNvSpPr txBox="1"/>
            <p:nvPr/>
          </p:nvSpPr>
          <p:spPr>
            <a:xfrm>
              <a:off x="2227884" y="1268807"/>
              <a:ext cx="2835932" cy="400110"/>
            </a:xfrm>
            <a:prstGeom prst="rect">
              <a:avLst/>
            </a:prstGeom>
            <a:noFill/>
          </p:spPr>
          <p:txBody>
            <a:bodyPr wrap="square" rtlCol="0" anchor="ctr">
              <a:spAutoFit/>
            </a:bodyPr>
            <a:lstStyle/>
            <a:p>
              <a:r>
                <a:rPr lang="en-US" altLang="ko-KR" sz="2000" b="1" dirty="0" smtClean="0">
                  <a:solidFill>
                    <a:schemeClr val="accent1"/>
                  </a:solidFill>
                  <a:cs typeface="Arial" pitchFamily="34" charset="0"/>
                </a:rPr>
                <a:t>Presentation du Blog</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765159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p:cNvSpPr txBox="1">
            <a:spLocks/>
          </p:cNvSpPr>
          <p:nvPr/>
        </p:nvSpPr>
        <p:spPr>
          <a:xfrm>
            <a:off x="5093149" y="627534"/>
            <a:ext cx="4032448" cy="20884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smtClean="0">
                <a:latin typeface="+mj-lt"/>
                <a:cs typeface="Arial" pitchFamily="34" charset="0"/>
              </a:rPr>
              <a:t>EXEMPLE DE FICHE PRODUIT</a:t>
            </a:r>
            <a:endParaRPr lang="ko-KR" altLang="en-US" sz="2800" b="1" dirty="0">
              <a:latin typeface="+mj-lt"/>
              <a:cs typeface="Arial" pitchFamily="34" charset="0"/>
            </a:endParaRPr>
          </a:p>
        </p:txBody>
      </p:sp>
      <p:pic>
        <p:nvPicPr>
          <p:cNvPr id="2" name="Picture Placeholder 1"/>
          <p:cNvPicPr>
            <a:picLocks noGrp="1" noChangeAspect="1"/>
          </p:cNvPicPr>
          <p:nvPr>
            <p:ph type="pic" idx="12"/>
          </p:nvPr>
        </p:nvPicPr>
        <p:blipFill>
          <a:blip r:embed="rId3">
            <a:extLst>
              <a:ext uri="{28A0092B-C50C-407E-A947-70E740481C1C}">
                <a14:useLocalDpi xmlns:a14="http://schemas.microsoft.com/office/drawing/2010/main" val="0"/>
              </a:ext>
            </a:extLst>
          </a:blip>
          <a:stretch>
            <a:fillRect/>
          </a:stretch>
        </p:blipFill>
        <p:spPr>
          <a:xfrm>
            <a:off x="107504" y="411510"/>
            <a:ext cx="4904328" cy="4248472"/>
          </a:xfrm>
          <a:prstGeom prst="rect">
            <a:avLst/>
          </a:prstGeom>
          <a:noFill/>
          <a:ln>
            <a:noFill/>
          </a:ln>
        </p:spPr>
      </p:pic>
    </p:spTree>
    <p:extLst>
      <p:ext uri="{BB962C8B-B14F-4D97-AF65-F5344CB8AC3E}">
        <p14:creationId xmlns:p14="http://schemas.microsoft.com/office/powerpoint/2010/main" val="545573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a:prstGeom prst="rect">
            <a:avLst/>
          </a:prstGeom>
        </p:spPr>
        <p:txBody>
          <a:bodyPr/>
          <a:lstStyle/>
          <a:p>
            <a:r>
              <a:rPr lang="en-US" altLang="ko-KR" sz="1800" dirty="0" smtClean="0"/>
              <a:t>FOIRE A QUESTION SUR L’HUILE BIOLOGIQUE ANTI-AGE</a:t>
            </a:r>
            <a:endParaRPr lang="ko-KR" altLang="en-US" sz="1800" dirty="0"/>
          </a:p>
        </p:txBody>
      </p:sp>
      <p:sp>
        <p:nvSpPr>
          <p:cNvPr id="10" name="TextBox 9"/>
          <p:cNvSpPr txBox="1"/>
          <p:nvPr/>
        </p:nvSpPr>
        <p:spPr>
          <a:xfrm>
            <a:off x="335385" y="1275606"/>
            <a:ext cx="5976664" cy="646331"/>
          </a:xfrm>
          <a:prstGeom prst="rect">
            <a:avLst/>
          </a:prstGeom>
          <a:noFill/>
        </p:spPr>
        <p:txBody>
          <a:bodyPr wrap="square" rtlCol="0">
            <a:spAutoFit/>
          </a:bodyPr>
          <a:lstStyle/>
          <a:p>
            <a:r>
              <a:rPr lang="fr-FR" b="1" dirty="0"/>
              <a:t>Pourquoi </a:t>
            </a:r>
            <a:r>
              <a:rPr lang="fr-FR" b="1" dirty="0" smtClean="0"/>
              <a:t>huile biologique anti-âge est-elle </a:t>
            </a:r>
            <a:r>
              <a:rPr lang="fr-FR" b="1" dirty="0"/>
              <a:t>efficace ? Quelles sont les propriétés </a:t>
            </a:r>
            <a:r>
              <a:rPr lang="fr-FR" b="1" dirty="0" smtClean="0"/>
              <a:t>?</a:t>
            </a:r>
          </a:p>
        </p:txBody>
      </p:sp>
      <p:sp>
        <p:nvSpPr>
          <p:cNvPr id="15" name="TextBox 14"/>
          <p:cNvSpPr txBox="1"/>
          <p:nvPr/>
        </p:nvSpPr>
        <p:spPr>
          <a:xfrm>
            <a:off x="323528" y="1995686"/>
            <a:ext cx="7128792" cy="2492990"/>
          </a:xfrm>
          <a:prstGeom prst="rect">
            <a:avLst/>
          </a:prstGeom>
          <a:noFill/>
        </p:spPr>
        <p:txBody>
          <a:bodyPr wrap="square" rtlCol="0">
            <a:spAutoFit/>
          </a:bodyPr>
          <a:lstStyle/>
          <a:p>
            <a:pPr lvl="0"/>
            <a:endParaRPr lang="fr-FR" sz="1200" dirty="0">
              <a:solidFill>
                <a:prstClr val="black"/>
              </a:solidFill>
            </a:endParaRPr>
          </a:p>
          <a:p>
            <a:pPr lvl="0" algn="just"/>
            <a:r>
              <a:rPr lang="fr-FR" sz="1200" dirty="0">
                <a:solidFill>
                  <a:prstClr val="black"/>
                </a:solidFill>
              </a:rPr>
              <a:t>Le corps humain vieillit en raison des dommages causés aux barrières naturelles de la peau. Les dommages aux barrières naturelles de la peau font perdre à la peau son apparence et sa fonction naturelles de jeunesse. L'huile biologique restaure l'apparence et la fonction naturelles de la peau, ce qui la rend plus jeune. L'huile biologique améliore le tonus, la texture et la santé de la peau, ce qui rend la peau plus saine et plus attrayante.</a:t>
            </a:r>
          </a:p>
          <a:p>
            <a:pPr lvl="0" algn="just"/>
            <a:r>
              <a:rPr lang="fr-FR" sz="1200" dirty="0">
                <a:solidFill>
                  <a:prstClr val="black"/>
                </a:solidFill>
              </a:rPr>
              <a:t>Paragraphes corporels : L'huile biologique réduit les signes visibles du vieillissement. Il est fabriqué à </a:t>
            </a:r>
            <a:endParaRPr lang="fr-FR" sz="1200" dirty="0" smtClean="0">
              <a:solidFill>
                <a:prstClr val="black"/>
              </a:solidFill>
            </a:endParaRPr>
          </a:p>
          <a:p>
            <a:pPr lvl="0" algn="just"/>
            <a:r>
              <a:rPr lang="fr-FR" sz="1200" dirty="0" smtClean="0">
                <a:solidFill>
                  <a:prstClr val="black"/>
                </a:solidFill>
              </a:rPr>
              <a:t>partir </a:t>
            </a:r>
            <a:r>
              <a:rPr lang="fr-FR" sz="1200" dirty="0">
                <a:solidFill>
                  <a:prstClr val="black"/>
                </a:solidFill>
              </a:rPr>
              <a:t>d'huiles de tournesol, d'olive et de noix de coco biologiques. Ces huiles végétales naturelles aident à réparer la peau endommagée et à réduire les rides. L'huile biologique contient également de la vitamine C et E, qui contribuent à améliorer la santé de la peau. L'huile biologique contient également des antioxydants qui aident à protéger la peau des dommages causés par les radicaux libres, qui provoquent des signes visibles de vieillissement. Tous ces composants combinés aident à réduire les signes </a:t>
            </a:r>
            <a:r>
              <a:rPr lang="fr-FR" sz="1200" dirty="0" smtClean="0">
                <a:solidFill>
                  <a:prstClr val="black"/>
                </a:solidFill>
              </a:rPr>
              <a:t>visibles </a:t>
            </a:r>
            <a:r>
              <a:rPr lang="fr-FR" sz="1200" dirty="0">
                <a:solidFill>
                  <a:prstClr val="black"/>
                </a:solidFill>
              </a:rPr>
              <a:t>du vieillissement, rendant la peau plus jeune</a:t>
            </a:r>
            <a:endParaRPr lang="en-US" dirty="0"/>
          </a:p>
        </p:txBody>
      </p:sp>
    </p:spTree>
    <p:extLst>
      <p:ext uri="{BB962C8B-B14F-4D97-AF65-F5344CB8AC3E}">
        <p14:creationId xmlns:p14="http://schemas.microsoft.com/office/powerpoint/2010/main" val="2912850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2355726"/>
            <a:ext cx="7056784" cy="2308324"/>
          </a:xfrm>
          <a:prstGeom prst="rect">
            <a:avLst/>
          </a:prstGeom>
          <a:noFill/>
        </p:spPr>
        <p:txBody>
          <a:bodyPr wrap="square" rtlCol="0">
            <a:spAutoFit/>
          </a:bodyPr>
          <a:lstStyle/>
          <a:p>
            <a:pPr algn="just"/>
            <a:r>
              <a:rPr lang="fr-FR" sz="1200" dirty="0"/>
              <a:t>De plus, certaines huiles biologiques contiennent des antioxydants qui peuvent protéger notre corps </a:t>
            </a:r>
            <a:endParaRPr lang="fr-FR" sz="1200" dirty="0" smtClean="0"/>
          </a:p>
          <a:p>
            <a:pPr algn="just"/>
            <a:r>
              <a:rPr lang="fr-FR" sz="1200" dirty="0" smtClean="0"/>
              <a:t>contre </a:t>
            </a:r>
            <a:r>
              <a:rPr lang="fr-FR" sz="1200" dirty="0"/>
              <a:t>les dommages. Ces antioxydants préviennent les dommages causés à nos cellules, ce </a:t>
            </a:r>
            <a:r>
              <a:rPr lang="fr-FR" sz="1200" dirty="0" smtClean="0"/>
              <a:t>qui</a:t>
            </a:r>
          </a:p>
          <a:p>
            <a:pPr algn="just"/>
            <a:r>
              <a:rPr lang="fr-FR" sz="1200" dirty="0" smtClean="0"/>
              <a:t> </a:t>
            </a:r>
            <a:r>
              <a:rPr lang="fr-FR" sz="1200" dirty="0"/>
              <a:t>peut entraîner le vieillissement. Il existe de nombreux types d'antioxydants dans la nature, </a:t>
            </a:r>
            <a:endParaRPr lang="fr-FR" sz="1200" dirty="0" smtClean="0"/>
          </a:p>
          <a:p>
            <a:pPr algn="just"/>
            <a:r>
              <a:rPr lang="fr-FR" sz="1200" dirty="0" smtClean="0"/>
              <a:t>notamment </a:t>
            </a:r>
            <a:r>
              <a:rPr lang="fr-FR" sz="1200" dirty="0"/>
              <a:t>les vitamines A, C et E. L'utilisation d'huiles anti-âge biologiques contenant des </a:t>
            </a:r>
            <a:endParaRPr lang="fr-FR" sz="1200" dirty="0" smtClean="0"/>
          </a:p>
          <a:p>
            <a:pPr algn="just"/>
            <a:r>
              <a:rPr lang="fr-FR" sz="1200" dirty="0" smtClean="0"/>
              <a:t>Antioxydants peut </a:t>
            </a:r>
            <a:r>
              <a:rPr lang="fr-FR" sz="1200" dirty="0"/>
              <a:t>aider à protéger votre peau et vos cheveux des dommages tout en vous aidant à </a:t>
            </a:r>
            <a:endParaRPr lang="fr-FR" sz="1200" dirty="0" smtClean="0"/>
          </a:p>
          <a:p>
            <a:pPr algn="just"/>
            <a:r>
              <a:rPr lang="fr-FR" sz="1200" dirty="0" smtClean="0"/>
              <a:t>vieillir </a:t>
            </a:r>
            <a:r>
              <a:rPr lang="fr-FR" sz="1200" dirty="0"/>
              <a:t>naturellement. Les antioxydants contenus dans ces huiles peuvent également aider à réduire </a:t>
            </a:r>
            <a:endParaRPr lang="fr-FR" sz="1200" dirty="0" smtClean="0"/>
          </a:p>
          <a:p>
            <a:pPr algn="just"/>
            <a:r>
              <a:rPr lang="fr-FR" sz="1200" dirty="0" smtClean="0"/>
              <a:t>l'inflammation </a:t>
            </a:r>
            <a:r>
              <a:rPr lang="fr-FR" sz="1200" dirty="0"/>
              <a:t>de votre corps </a:t>
            </a:r>
            <a:r>
              <a:rPr lang="fr-FR" sz="1200" dirty="0" smtClean="0"/>
              <a:t>causée </a:t>
            </a:r>
            <a:r>
              <a:rPr lang="fr-FR" sz="1200" dirty="0"/>
              <a:t>par le vieillissement. D'un autre côté, certaines personnes </a:t>
            </a:r>
            <a:endParaRPr lang="fr-FR" sz="1200" dirty="0" smtClean="0"/>
          </a:p>
          <a:p>
            <a:pPr algn="just"/>
            <a:r>
              <a:rPr lang="fr-FR" sz="1200" dirty="0" smtClean="0"/>
              <a:t>pensent </a:t>
            </a:r>
            <a:r>
              <a:rPr lang="fr-FR" sz="1200" dirty="0"/>
              <a:t>qu'il n'est </a:t>
            </a:r>
            <a:r>
              <a:rPr lang="fr-FR" sz="1200" dirty="0" smtClean="0"/>
              <a:t>pas </a:t>
            </a:r>
            <a:r>
              <a:rPr lang="fr-FR" sz="1200" dirty="0"/>
              <a:t>sûr d'utiliser des huiles anti-âge biologiques pendant une longue période. </a:t>
            </a:r>
            <a:endParaRPr lang="fr-FR" sz="1200" dirty="0" smtClean="0"/>
          </a:p>
          <a:p>
            <a:pPr algn="just"/>
            <a:r>
              <a:rPr lang="fr-FR" sz="1200" dirty="0" smtClean="0"/>
              <a:t>Certaines </a:t>
            </a:r>
            <a:r>
              <a:rPr lang="fr-FR" sz="1200" dirty="0"/>
              <a:t>personnes </a:t>
            </a:r>
            <a:r>
              <a:rPr lang="fr-FR" sz="1200" dirty="0" smtClean="0"/>
              <a:t>ont </a:t>
            </a:r>
            <a:r>
              <a:rPr lang="fr-FR" sz="1200" dirty="0"/>
              <a:t>des réactions allergiques aux huiles anti-âge bio. Certaines personnes </a:t>
            </a:r>
            <a:endParaRPr lang="fr-FR" sz="1200" dirty="0" smtClean="0"/>
          </a:p>
          <a:p>
            <a:pPr algn="just"/>
            <a:r>
              <a:rPr lang="fr-FR" sz="1200" dirty="0" smtClean="0"/>
              <a:t>pensent </a:t>
            </a:r>
            <a:r>
              <a:rPr lang="fr-FR" sz="1200" dirty="0"/>
              <a:t>également que ce n'est pas efficace car il existe des alternatives moins chères. De plus, </a:t>
            </a:r>
            <a:endParaRPr lang="fr-FR" sz="1200" dirty="0" smtClean="0"/>
          </a:p>
          <a:p>
            <a:pPr algn="just"/>
            <a:r>
              <a:rPr lang="fr-FR" sz="1200" dirty="0" smtClean="0"/>
              <a:t>certaines </a:t>
            </a:r>
            <a:r>
              <a:rPr lang="fr-FR" sz="1200" dirty="0"/>
              <a:t>huiles biologiques sont plus chères </a:t>
            </a:r>
            <a:r>
              <a:rPr lang="fr-FR" sz="1200" dirty="0" smtClean="0"/>
              <a:t>que les </a:t>
            </a:r>
            <a:r>
              <a:rPr lang="fr-FR" sz="1200" dirty="0"/>
              <a:t>huiles conventionnelles, ce qui signifie qu'elles </a:t>
            </a:r>
            <a:endParaRPr lang="fr-FR" sz="1200" dirty="0" smtClean="0"/>
          </a:p>
          <a:p>
            <a:pPr algn="just"/>
            <a:r>
              <a:rPr lang="fr-FR" sz="1200" dirty="0" smtClean="0"/>
              <a:t>ne </a:t>
            </a:r>
            <a:r>
              <a:rPr lang="fr-FR" sz="1200" dirty="0"/>
              <a:t>sont pas aussi efficaces pour </a:t>
            </a:r>
            <a:r>
              <a:rPr lang="fr-FR" sz="1200" dirty="0" smtClean="0"/>
              <a:t>réduire </a:t>
            </a:r>
            <a:r>
              <a:rPr lang="fr-FR" sz="1200" dirty="0"/>
              <a:t>les rides que les options conventionnelles.</a:t>
            </a:r>
            <a:endParaRPr lang="en-US" sz="1200" dirty="0"/>
          </a:p>
        </p:txBody>
      </p:sp>
      <p:sp>
        <p:nvSpPr>
          <p:cNvPr id="6" name="TextBox 5"/>
          <p:cNvSpPr txBox="1"/>
          <p:nvPr/>
        </p:nvSpPr>
        <p:spPr>
          <a:xfrm>
            <a:off x="280914" y="1491630"/>
            <a:ext cx="4752528" cy="646331"/>
          </a:xfrm>
          <a:prstGeom prst="rect">
            <a:avLst/>
          </a:prstGeom>
          <a:noFill/>
        </p:spPr>
        <p:txBody>
          <a:bodyPr wrap="square" rtlCol="0">
            <a:spAutoFit/>
          </a:bodyPr>
          <a:lstStyle/>
          <a:p>
            <a:pPr fontAlgn="base"/>
            <a:r>
              <a:rPr lang="fr-FR" b="1" dirty="0"/>
              <a:t>Peut-on utiliser les huiles </a:t>
            </a:r>
            <a:r>
              <a:rPr lang="fr-FR" b="1" dirty="0" smtClean="0"/>
              <a:t>biologique </a:t>
            </a:r>
            <a:r>
              <a:rPr lang="fr-FR" b="1" dirty="0" err="1" smtClean="0"/>
              <a:t>anti-age</a:t>
            </a:r>
            <a:r>
              <a:rPr lang="fr-FR" b="1" dirty="0" smtClean="0"/>
              <a:t> </a:t>
            </a:r>
            <a:r>
              <a:rPr lang="fr-FR" b="1" dirty="0"/>
              <a:t>de manière prolongée ?</a:t>
            </a:r>
          </a:p>
        </p:txBody>
      </p:sp>
    </p:spTree>
    <p:extLst>
      <p:ext uri="{BB962C8B-B14F-4D97-AF65-F5344CB8AC3E}">
        <p14:creationId xmlns:p14="http://schemas.microsoft.com/office/powerpoint/2010/main" val="729565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855" y="1779662"/>
            <a:ext cx="6690592" cy="3046988"/>
          </a:xfrm>
          <a:prstGeom prst="rect">
            <a:avLst/>
          </a:prstGeom>
          <a:noFill/>
        </p:spPr>
        <p:txBody>
          <a:bodyPr wrap="square" rtlCol="0">
            <a:spAutoFit/>
          </a:bodyPr>
          <a:lstStyle/>
          <a:p>
            <a:r>
              <a:rPr lang="fr-FR" sz="1200" dirty="0"/>
              <a:t>L'industrie du cosmétique bio est en plein essor et s'adapte aux nouvelles exigences environnementales. La production d'huile biologique </a:t>
            </a:r>
            <a:r>
              <a:rPr lang="fr-FR" sz="1200" dirty="0" smtClean="0"/>
              <a:t>anti-âge </a:t>
            </a:r>
            <a:r>
              <a:rPr lang="fr-FR" sz="1200" dirty="0"/>
              <a:t>respecte les cycles naturels des plantes et ne contient pas de produits chimiques nocifs pour l'environnement.</a:t>
            </a:r>
          </a:p>
          <a:p>
            <a:r>
              <a:rPr lang="fr-FR" sz="1200" dirty="0"/>
              <a:t>Les cosmétiques bio sont une très bonne option pour protéger l'environnement. Ils sont fabriqués à partir de produits naturels et ne contiennent pas de produits chimiques nocifs. Les cosmétiques bio sont également généralement moins chers que les cosmétiques conventionnels.</a:t>
            </a:r>
          </a:p>
          <a:p>
            <a:r>
              <a:rPr lang="fr-FR" sz="1200" dirty="0"/>
              <a:t>La protection de l'environnement est importante pour nous et nous mettons tout </a:t>
            </a:r>
            <a:r>
              <a:rPr lang="fr-FR" sz="1200"/>
              <a:t>en </a:t>
            </a:r>
            <a:r>
              <a:rPr lang="fr-FR" sz="1200" smtClean="0"/>
              <a:t>œuvre </a:t>
            </a:r>
            <a:r>
              <a:rPr lang="fr-FR" sz="1200" dirty="0"/>
              <a:t>pour que nos produits cosmétiques soient biologiques. Les produits chimiques peuvent en effet polluer l'environnement et affecter la santé des consommateurs.</a:t>
            </a:r>
          </a:p>
          <a:p>
            <a:r>
              <a:rPr lang="fr-FR" sz="1200" dirty="0"/>
              <a:t>Les cosmétiques bio ne sont pas nécessairement les meilleurs produits pour protéger l'environnement, mais ils sont une option intéressante. Les cosmétiques bio sont fabriqués à partir de produits naturels et ne contiennent pas de produits chimiques nocifs pour l'environnement.</a:t>
            </a:r>
          </a:p>
          <a:p>
            <a:r>
              <a:rPr lang="fr-FR" sz="1200" dirty="0"/>
              <a:t>Tout dépend de votre consommation. Si vous utilisez un produit bio, mais que vous le Jetez après seulement quelques utilisations, ce n'est probablement pas la meilleure option pour l'environnement. Par contre, si vous achetez un produit non bio et que vous le gardez toute votre vie, cela aura probablement moins d'impact sur l'environnement.</a:t>
            </a:r>
            <a:endParaRPr lang="en-US" sz="1200" dirty="0"/>
          </a:p>
        </p:txBody>
      </p:sp>
      <p:sp>
        <p:nvSpPr>
          <p:cNvPr id="5" name="TextBox 4"/>
          <p:cNvSpPr txBox="1"/>
          <p:nvPr/>
        </p:nvSpPr>
        <p:spPr>
          <a:xfrm>
            <a:off x="350690" y="1131590"/>
            <a:ext cx="6165526" cy="646331"/>
          </a:xfrm>
          <a:prstGeom prst="rect">
            <a:avLst/>
          </a:prstGeom>
          <a:noFill/>
        </p:spPr>
        <p:txBody>
          <a:bodyPr wrap="square" rtlCol="0">
            <a:spAutoFit/>
          </a:bodyPr>
          <a:lstStyle/>
          <a:p>
            <a:r>
              <a:rPr lang="fr-FR" dirty="0"/>
              <a:t>Un cosmétique bio est-il forcément la meilleure option pour protéger l'environnement ?</a:t>
            </a:r>
            <a:endParaRPr lang="en-US" dirty="0"/>
          </a:p>
        </p:txBody>
      </p:sp>
    </p:spTree>
    <p:extLst>
      <p:ext uri="{BB962C8B-B14F-4D97-AF65-F5344CB8AC3E}">
        <p14:creationId xmlns:p14="http://schemas.microsoft.com/office/powerpoint/2010/main" val="854348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67744" y="35843"/>
            <a:ext cx="4320480" cy="864096"/>
          </a:xfrm>
          <a:prstGeom prst="rect">
            <a:avLst/>
          </a:prstGeom>
        </p:spPr>
        <p:txBody>
          <a:bodyPr/>
          <a:lstStyle/>
          <a:p>
            <a:pPr marL="0" indent="0" algn="ctr" fontAlgn="base">
              <a:buNone/>
            </a:pPr>
            <a:r>
              <a:rPr lang="fr-FR" sz="2000" b="1" dirty="0" err="1"/>
              <a:t>Microblogging</a:t>
            </a:r>
            <a:r>
              <a:rPr lang="fr-FR" sz="2000" b="1" dirty="0"/>
              <a:t> : définition, intérêt et outils</a:t>
            </a:r>
          </a:p>
        </p:txBody>
      </p:sp>
      <p:sp>
        <p:nvSpPr>
          <p:cNvPr id="3" name="Text Placeholder 2"/>
          <p:cNvSpPr>
            <a:spLocks noGrp="1"/>
          </p:cNvSpPr>
          <p:nvPr>
            <p:ph type="body" sz="quarter" idx="4294967295"/>
          </p:nvPr>
        </p:nvSpPr>
        <p:spPr>
          <a:xfrm>
            <a:off x="59879" y="843558"/>
            <a:ext cx="9036496" cy="4176464"/>
          </a:xfrm>
          <a:prstGeom prst="rect">
            <a:avLst/>
          </a:prstGeom>
        </p:spPr>
        <p:txBody>
          <a:bodyPr/>
          <a:lstStyle/>
          <a:p>
            <a:pPr fontAlgn="base"/>
            <a:r>
              <a:rPr lang="fr-FR" sz="1200" b="1" dirty="0"/>
              <a:t>Qu'est-ce que le </a:t>
            </a:r>
            <a:r>
              <a:rPr lang="fr-FR" sz="1200" b="1" dirty="0" err="1"/>
              <a:t>microblogging</a:t>
            </a:r>
            <a:r>
              <a:rPr lang="fr-FR" sz="1200" b="1" dirty="0"/>
              <a:t> ?</a:t>
            </a:r>
          </a:p>
          <a:p>
            <a:pPr marL="0" indent="0" fontAlgn="base">
              <a:buNone/>
            </a:pPr>
            <a:r>
              <a:rPr lang="fr-FR" sz="1200" dirty="0"/>
              <a:t>Le </a:t>
            </a:r>
            <a:r>
              <a:rPr lang="fr-FR" sz="1200" dirty="0" err="1"/>
              <a:t>microblogging</a:t>
            </a:r>
            <a:r>
              <a:rPr lang="fr-FR" sz="1200" dirty="0"/>
              <a:t> est un mode de communication composé de messages très courts, destinés à être partagés rapidement sur une plateforme dédiée, sur des réseaux sociaux, par SMS ou encore par e-mail. Il s'appuie généralement sur des hashtags afin de réunir des utilisateurs sur un même sujet. Le </a:t>
            </a:r>
            <a:r>
              <a:rPr lang="fr-FR" sz="1200" dirty="0" err="1"/>
              <a:t>microblogging</a:t>
            </a:r>
            <a:r>
              <a:rPr lang="fr-FR" sz="1200" dirty="0"/>
              <a:t> a été largement adopté par les médias </a:t>
            </a:r>
            <a:r>
              <a:rPr lang="fr-FR" sz="1200" dirty="0" smtClean="0"/>
              <a:t>traditionnels.</a:t>
            </a:r>
          </a:p>
          <a:p>
            <a:pPr fontAlgn="base"/>
            <a:r>
              <a:rPr lang="fr-FR" sz="1200" b="1" dirty="0" smtClean="0"/>
              <a:t>Quels </a:t>
            </a:r>
            <a:r>
              <a:rPr lang="fr-FR" sz="1200" b="1" dirty="0"/>
              <a:t>sont les avantages du </a:t>
            </a:r>
            <a:r>
              <a:rPr lang="fr-FR" sz="1200" b="1" dirty="0" err="1"/>
              <a:t>microblogging</a:t>
            </a:r>
            <a:r>
              <a:rPr lang="fr-FR" sz="1200" b="1" dirty="0"/>
              <a:t> ?</a:t>
            </a:r>
          </a:p>
          <a:p>
            <a:pPr marL="0" indent="0" fontAlgn="base">
              <a:buNone/>
            </a:pPr>
            <a:r>
              <a:rPr lang="fr-FR" sz="1200" dirty="0"/>
              <a:t>Le </a:t>
            </a:r>
            <a:r>
              <a:rPr lang="fr-FR" sz="1200" dirty="0" err="1"/>
              <a:t>microblogging</a:t>
            </a:r>
            <a:r>
              <a:rPr lang="fr-FR" sz="1200" dirty="0"/>
              <a:t> présente de nombreux avantages, à commencer par la rapidité avec laquelle il permet de partager un contenu et de le rendre visible auprès de la bonne cible. De ce fait, il est accessible à tous, à titre personnel ou professionnel, promotionnel ou non.</a:t>
            </a:r>
          </a:p>
          <a:p>
            <a:pPr marL="0" indent="0" fontAlgn="base">
              <a:buNone/>
            </a:pPr>
            <a:r>
              <a:rPr lang="fr-FR" sz="1200" dirty="0"/>
              <a:t>Pour les entreprises, adopter une stratégie de </a:t>
            </a:r>
            <a:r>
              <a:rPr lang="fr-FR" sz="1200" dirty="0" err="1"/>
              <a:t>microblogging</a:t>
            </a:r>
            <a:r>
              <a:rPr lang="fr-FR" sz="1200" dirty="0"/>
              <a:t> offre la possibilité de diffuser des messages commerciaux auprès de leurs clients ou encore de communiquer en interne afin de compléter ou de renforcer la portée des autres supports de communication. La rapidité de mise en place d'opérations de communication via le </a:t>
            </a:r>
            <a:r>
              <a:rPr lang="fr-FR" sz="1200" dirty="0" err="1"/>
              <a:t>microblogging</a:t>
            </a:r>
            <a:r>
              <a:rPr lang="fr-FR" sz="1200" dirty="0"/>
              <a:t> réduit les temps de réalisation et donc les coûts en communication. En résumé, le </a:t>
            </a:r>
            <a:r>
              <a:rPr lang="fr-FR" sz="1200" dirty="0" err="1"/>
              <a:t>microblogging</a:t>
            </a:r>
            <a:r>
              <a:rPr lang="fr-FR" sz="1200" dirty="0"/>
              <a:t> permet de construire une stratégie de communication peu onéreuse et </a:t>
            </a:r>
            <a:r>
              <a:rPr lang="fr-FR" sz="1200" dirty="0" err="1"/>
              <a:t>impactante</a:t>
            </a:r>
            <a:r>
              <a:rPr lang="fr-FR" sz="1200" dirty="0"/>
              <a:t>, tout en inscrivant dans l'actualité la marque qui en est à l'origine.</a:t>
            </a:r>
          </a:p>
          <a:p>
            <a:pPr marL="0" indent="0" fontAlgn="base">
              <a:buNone/>
            </a:pPr>
            <a:r>
              <a:rPr lang="fr-FR" sz="1200" dirty="0"/>
              <a:t>De plus, cette stratégie offre un avantage en termes de ciblage. En effet, les utilisateurs qui arrivent jusqu'à ces contenus textuels, graphiques ou vidéo courts sont en quête d'une information précise. Au moment où ils trouvent le contenu qu'ils recherchent, ils ont déjà développé un niveau d'engagement très satisfaisant pour l'annonceur.</a:t>
            </a:r>
          </a:p>
          <a:p>
            <a:pPr marL="0" indent="0" fontAlgn="base">
              <a:buNone/>
            </a:pPr>
            <a:r>
              <a:rPr lang="fr-FR" sz="1200" dirty="0"/>
              <a:t>Le </a:t>
            </a:r>
            <a:r>
              <a:rPr lang="fr-FR" sz="1200" dirty="0" err="1"/>
              <a:t>microblogging</a:t>
            </a:r>
            <a:r>
              <a:rPr lang="fr-FR" sz="1200" dirty="0"/>
              <a:t> est donc particulièrement adapté à la communication promotionnelle des marques et des entreprises, mais aussi à la réalisation d'une veille (dans le cadre de la mise en place d'une stratégie commerciale, par exemple). La recherche de termes, comme sur Twitter notamment, permet de faire s'afficher uniquement du contenu pertinent par rapport à la requête. Tous les types de veilles peuvent s'appuyer sur le </a:t>
            </a:r>
            <a:r>
              <a:rPr lang="fr-FR" sz="1200" dirty="0" err="1"/>
              <a:t>microblogging</a:t>
            </a:r>
            <a:r>
              <a:rPr lang="fr-FR" sz="1200" dirty="0"/>
              <a:t> afin de soutenir les réflexions stratégiques des créateurs de </a:t>
            </a:r>
          </a:p>
          <a:p>
            <a:pPr marL="0" indent="0" fontAlgn="base">
              <a:buNone/>
            </a:pPr>
            <a:r>
              <a:rPr lang="fr-FR" sz="1200" dirty="0" smtClean="0"/>
              <a:t>contenu</a:t>
            </a:r>
            <a:r>
              <a:rPr lang="fr-FR" sz="1200" dirty="0"/>
              <a:t>.</a:t>
            </a:r>
          </a:p>
          <a:p>
            <a:pPr marL="0" indent="0" fontAlgn="base">
              <a:buNone/>
            </a:pPr>
            <a:endParaRPr lang="fr-FR" sz="1400" dirty="0"/>
          </a:p>
        </p:txBody>
      </p:sp>
    </p:spTree>
    <p:extLst>
      <p:ext uri="{BB962C8B-B14F-4D97-AF65-F5344CB8AC3E}">
        <p14:creationId xmlns:p14="http://schemas.microsoft.com/office/powerpoint/2010/main" val="135074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Fiche de </a:t>
            </a:r>
            <a:r>
              <a:rPr lang="en-US" altLang="ko-KR" dirty="0" err="1" smtClean="0"/>
              <a:t>Produit</a:t>
            </a:r>
            <a:endParaRPr lang="ko-KR" altLang="en-US" dirty="0">
              <a:solidFill>
                <a:schemeClr val="accent1"/>
              </a:solidFill>
            </a:endParaRPr>
          </a:p>
        </p:txBody>
      </p:sp>
      <p:sp>
        <p:nvSpPr>
          <p:cNvPr id="7" name="Chord 14"/>
          <p:cNvSpPr/>
          <p:nvPr/>
        </p:nvSpPr>
        <p:spPr>
          <a:xfrm>
            <a:off x="1288829" y="2256586"/>
            <a:ext cx="733693" cy="925861"/>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19" name="Pie 24"/>
          <p:cNvSpPr/>
          <p:nvPr/>
        </p:nvSpPr>
        <p:spPr>
          <a:xfrm>
            <a:off x="3508714" y="1677117"/>
            <a:ext cx="298536" cy="296883"/>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1" name="Round Same Side Corner Rectangle 6"/>
          <p:cNvSpPr>
            <a:spLocks noChangeAspect="1"/>
          </p:cNvSpPr>
          <p:nvPr/>
        </p:nvSpPr>
        <p:spPr>
          <a:xfrm rot="2700000">
            <a:off x="3613085" y="2844235"/>
            <a:ext cx="89795" cy="360000"/>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3" name="Parallelogram 15"/>
          <p:cNvSpPr/>
          <p:nvPr/>
        </p:nvSpPr>
        <p:spPr>
          <a:xfrm rot="16200000">
            <a:off x="3512451" y="4062467"/>
            <a:ext cx="291063" cy="315065"/>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9" name="Rectangle 9"/>
          <p:cNvSpPr/>
          <p:nvPr/>
        </p:nvSpPr>
        <p:spPr>
          <a:xfrm>
            <a:off x="6477946" y="2908811"/>
            <a:ext cx="264728" cy="2478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0" name="Rectangle 16"/>
          <p:cNvSpPr/>
          <p:nvPr/>
        </p:nvSpPr>
        <p:spPr>
          <a:xfrm rot="2700000">
            <a:off x="6510029" y="4075710"/>
            <a:ext cx="200561" cy="35956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1409457"/>
            <a:ext cx="4633515" cy="3545979"/>
          </a:xfrm>
          <a:prstGeom prst="rect">
            <a:avLst/>
          </a:prstGeom>
        </p:spPr>
      </p:pic>
      <p:sp>
        <p:nvSpPr>
          <p:cNvPr id="5" name="TextBox 4"/>
          <p:cNvSpPr txBox="1"/>
          <p:nvPr/>
        </p:nvSpPr>
        <p:spPr>
          <a:xfrm>
            <a:off x="0" y="1677117"/>
            <a:ext cx="3059832" cy="1500411"/>
          </a:xfrm>
          <a:prstGeom prst="rect">
            <a:avLst/>
          </a:prstGeom>
          <a:noFill/>
        </p:spPr>
        <p:txBody>
          <a:bodyPr wrap="square" rtlCol="0">
            <a:spAutoFit/>
          </a:bodyPr>
          <a:lstStyle/>
          <a:p>
            <a:r>
              <a:rPr lang="fr-FR" sz="1050" dirty="0"/>
              <a:t>Les fiches produits de la marque de cosmétiques </a:t>
            </a:r>
            <a:r>
              <a:rPr lang="fr-FR" sz="1050" dirty="0" smtClean="0"/>
              <a:t>se </a:t>
            </a:r>
            <a:r>
              <a:rPr lang="fr-FR" sz="1050" dirty="0"/>
              <a:t>distinguent par leur </a:t>
            </a:r>
            <a:r>
              <a:rPr lang="fr-FR" sz="1050" dirty="0" smtClean="0"/>
              <a:t>dynamisme. Montrer </a:t>
            </a:r>
            <a:r>
              <a:rPr lang="fr-FR" sz="1050" dirty="0"/>
              <a:t>de façon pratique le fonctionnement du produit.</a:t>
            </a:r>
          </a:p>
          <a:p>
            <a:r>
              <a:rPr lang="fr-FR" sz="1050" dirty="0"/>
              <a:t>À l’image de la « Jelly </a:t>
            </a:r>
            <a:r>
              <a:rPr lang="fr-FR" sz="1050" dirty="0" err="1"/>
              <a:t>Bomb</a:t>
            </a:r>
            <a:r>
              <a:rPr lang="fr-FR" sz="1050" dirty="0"/>
              <a:t> » qu’elle présente, cette fiche se veut </a:t>
            </a:r>
            <a:r>
              <a:rPr lang="fr-FR" sz="1050" dirty="0" smtClean="0"/>
              <a:t>également </a:t>
            </a:r>
            <a:r>
              <a:rPr lang="fr-FR" sz="1050" dirty="0"/>
              <a:t>très colorée (les images offrant un contraste intéressant avec le design plutôt sobre du reste de la page).</a:t>
            </a:r>
          </a:p>
          <a:p>
            <a:endParaRPr lang="en-US" dirty="0"/>
          </a:p>
        </p:txBody>
      </p:sp>
    </p:spTree>
    <p:extLst>
      <p:ext uri="{BB962C8B-B14F-4D97-AF65-F5344CB8AC3E}">
        <p14:creationId xmlns:p14="http://schemas.microsoft.com/office/powerpoint/2010/main" val="323940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Communiqué de </a:t>
            </a:r>
            <a:r>
              <a:rPr lang="en-US" dirty="0" err="1"/>
              <a:t>presse</a:t>
            </a:r>
            <a:endParaRPr lang="en-US" dirty="0"/>
          </a:p>
        </p:txBody>
      </p:sp>
      <p:sp>
        <p:nvSpPr>
          <p:cNvPr id="4" name="TextBox 3"/>
          <p:cNvSpPr txBox="1"/>
          <p:nvPr/>
        </p:nvSpPr>
        <p:spPr>
          <a:xfrm>
            <a:off x="467544" y="1419622"/>
            <a:ext cx="8676456" cy="1177245"/>
          </a:xfrm>
          <a:prstGeom prst="rect">
            <a:avLst/>
          </a:prstGeom>
          <a:noFill/>
        </p:spPr>
        <p:txBody>
          <a:bodyPr wrap="square" rtlCol="0">
            <a:spAutoFit/>
          </a:bodyPr>
          <a:lstStyle/>
          <a:p>
            <a:r>
              <a:rPr lang="fr-FR" sz="1050" dirty="0">
                <a:solidFill>
                  <a:srgbClr val="424648"/>
                </a:solidFill>
                <a:latin typeface="GT Walsheim Pro"/>
              </a:rPr>
              <a:t>Communiqué De Presse Exemple : le lancement d’un service</a:t>
            </a:r>
          </a:p>
          <a:p>
            <a:r>
              <a:rPr lang="fr-FR" sz="1050" dirty="0">
                <a:solidFill>
                  <a:srgbClr val="424648"/>
                </a:solidFill>
                <a:latin typeface="GT Walsheim Pro"/>
              </a:rPr>
              <a:t>Pour s’inscrire dans l’actualité, vous devrez montrer que votre nouveau service répond à un problème bien réel, rencontré par votre cible.</a:t>
            </a:r>
          </a:p>
          <a:p>
            <a:r>
              <a:rPr lang="fr-FR" sz="1050" dirty="0">
                <a:solidFill>
                  <a:srgbClr val="424648"/>
                </a:solidFill>
                <a:latin typeface="GT Walsheim Pro"/>
              </a:rPr>
              <a:t>La promesse de votre service doit être simple et résumée dès le titre de votre annonce. Le communiqué vous sert ensuite à présenter le besoin auquel répond ce service, et son caractère innovant par rapport au reste du marché.</a:t>
            </a:r>
          </a:p>
          <a:p>
            <a:r>
              <a:rPr lang="fr-FR" sz="1050" dirty="0">
                <a:solidFill>
                  <a:srgbClr val="424648"/>
                </a:solidFill>
                <a:latin typeface="GT Walsheim Pro"/>
              </a:rPr>
              <a:t>Exemple de communiqué de presse : « </a:t>
            </a:r>
            <a:r>
              <a:rPr lang="fr-FR" sz="1050" dirty="0" err="1">
                <a:solidFill>
                  <a:srgbClr val="509797"/>
                </a:solidFill>
                <a:latin typeface="GT Walsheim Pro"/>
                <a:hlinkClick r:id="rId2"/>
              </a:rPr>
              <a:t>BlaBlaCar</a:t>
            </a:r>
            <a:r>
              <a:rPr lang="fr-FR" sz="1050" dirty="0">
                <a:solidFill>
                  <a:srgbClr val="509797"/>
                </a:solidFill>
                <a:latin typeface="GT Walsheim Pro"/>
                <a:hlinkClick r:id="rId2"/>
              </a:rPr>
              <a:t> crée </a:t>
            </a:r>
            <a:r>
              <a:rPr lang="fr-FR" sz="1050" dirty="0" err="1">
                <a:solidFill>
                  <a:srgbClr val="509797"/>
                </a:solidFill>
                <a:latin typeface="GT Walsheim Pro"/>
                <a:hlinkClick r:id="rId2"/>
              </a:rPr>
              <a:t>BlaBlaLines</a:t>
            </a:r>
            <a:r>
              <a:rPr lang="fr-FR" sz="1050" dirty="0">
                <a:solidFill>
                  <a:srgbClr val="509797"/>
                </a:solidFill>
                <a:latin typeface="GT Walsheim Pro"/>
                <a:hlinkClick r:id="rId2"/>
              </a:rPr>
              <a:t>, application de covoiturage pour les trajets quotidiens</a:t>
            </a:r>
            <a:r>
              <a:rPr lang="fr-FR" sz="1050" dirty="0">
                <a:solidFill>
                  <a:srgbClr val="424648"/>
                </a:solidFill>
                <a:latin typeface="GT Walsheim Pro"/>
              </a:rPr>
              <a:t> » par </a:t>
            </a:r>
            <a:r>
              <a:rPr lang="fr-FR" sz="1050" dirty="0" err="1">
                <a:solidFill>
                  <a:srgbClr val="424648"/>
                </a:solidFill>
                <a:latin typeface="GT Walsheim Pro"/>
              </a:rPr>
              <a:t>BlaBlaCar</a:t>
            </a:r>
            <a:endParaRPr lang="fr-FR" sz="1050" dirty="0">
              <a:solidFill>
                <a:srgbClr val="424648"/>
              </a:solidFill>
              <a:latin typeface="GT Walsheim Pro"/>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452363"/>
            <a:ext cx="6120679" cy="2697204"/>
          </a:xfrm>
          <a:prstGeom prst="rect">
            <a:avLst/>
          </a:prstGeom>
        </p:spPr>
      </p:pic>
    </p:spTree>
    <p:extLst>
      <p:ext uri="{BB962C8B-B14F-4D97-AF65-F5344CB8AC3E}">
        <p14:creationId xmlns:p14="http://schemas.microsoft.com/office/powerpoint/2010/main" val="214898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36096" y="2499742"/>
            <a:ext cx="3739527" cy="677108"/>
          </a:xfrm>
          <a:prstGeom prst="rect">
            <a:avLst/>
          </a:prstGeom>
          <a:noFill/>
        </p:spPr>
        <p:txBody>
          <a:bodyPr wrap="square" rtlCol="0">
            <a:spAutoFit/>
          </a:bodyPr>
          <a:lstStyle/>
          <a:p>
            <a:r>
              <a:rPr lang="en-US" sz="2000" b="1" dirty="0" smtClean="0">
                <a:solidFill>
                  <a:schemeClr val="bg1"/>
                </a:solidFill>
              </a:rPr>
              <a:t>EXEMPLE DE LIVRE BLANC</a:t>
            </a:r>
          </a:p>
          <a:p>
            <a:r>
              <a:rPr lang="en-US" dirty="0">
                <a:solidFill>
                  <a:schemeClr val="bg1"/>
                </a:solidFill>
              </a:rPr>
              <a:t> </a:t>
            </a:r>
            <a:r>
              <a:rPr lang="en-US" dirty="0" smtClean="0">
                <a:solidFill>
                  <a:schemeClr val="bg1"/>
                </a:solidFill>
              </a:rPr>
              <a:t>      </a:t>
            </a:r>
            <a:r>
              <a:rPr lang="en-US" sz="1400" dirty="0">
                <a:solidFill>
                  <a:schemeClr val="bg1"/>
                </a:solidFill>
              </a:rPr>
              <a:t>S</a:t>
            </a:r>
            <a:r>
              <a:rPr lang="en-US" sz="1400" dirty="0" smtClean="0">
                <a:solidFill>
                  <a:schemeClr val="bg1"/>
                </a:solidFill>
              </a:rPr>
              <a:t>ocial Media Things 2022 ( </a:t>
            </a:r>
            <a:r>
              <a:rPr lang="en-US" sz="1400" dirty="0" err="1" smtClean="0">
                <a:solidFill>
                  <a:schemeClr val="bg1"/>
                </a:solidFill>
              </a:rPr>
              <a:t>tiktok</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282030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4196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a:xfrm>
            <a:off x="0" y="-41275"/>
            <a:ext cx="9144000" cy="5143500"/>
          </a:xfrm>
        </p:spPr>
      </p:pic>
    </p:spTree>
    <p:extLst>
      <p:ext uri="{BB962C8B-B14F-4D97-AF65-F5344CB8AC3E}">
        <p14:creationId xmlns:p14="http://schemas.microsoft.com/office/powerpoint/2010/main" val="303940653"/>
      </p:ext>
    </p:extLst>
  </p:cSld>
  <p:clrMapOvr>
    <a:masterClrMapping/>
  </p:clrMapOvr>
</p:sld>
</file>

<file path=ppt/theme/theme1.xml><?xml version="1.0" encoding="utf-8"?>
<a:theme xmlns:a="http://schemas.openxmlformats.org/drawingml/2006/main" name="Cover and End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10018</TotalTime>
  <Words>1444</Words>
  <Application>Microsoft Office PowerPoint</Application>
  <PresentationFormat>On-screen Show (16:9)</PresentationFormat>
  <Paragraphs>96</Paragraphs>
  <Slides>35</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 Unicode MS</vt:lpstr>
      <vt:lpstr>맑은 고딕</vt:lpstr>
      <vt:lpstr>Arial</vt:lpstr>
      <vt:lpstr>Bahnschrift SemiLight SemiConde</vt:lpstr>
      <vt:lpstr>Calibri</vt:lpstr>
      <vt:lpstr>GT Walsheim Pro</vt:lpstr>
      <vt:lpstr>OpenSans-Regular</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Majolie Tchinda</cp:lastModifiedBy>
  <cp:revision>158</cp:revision>
  <dcterms:created xsi:type="dcterms:W3CDTF">2016-12-05T23:26:54Z</dcterms:created>
  <dcterms:modified xsi:type="dcterms:W3CDTF">2022-10-25T05:22:34Z</dcterms:modified>
</cp:coreProperties>
</file>